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6" r:id="rId6"/>
    <p:sldId id="267" r:id="rId7"/>
    <p:sldId id="268" r:id="rId8"/>
    <p:sldId id="269" r:id="rId9"/>
    <p:sldId id="262" r:id="rId10"/>
    <p:sldId id="270" r:id="rId11"/>
    <p:sldId id="259" r:id="rId12"/>
    <p:sldId id="271" r:id="rId13"/>
    <p:sldId id="272" r:id="rId14"/>
    <p:sldId id="273" r:id="rId15"/>
    <p:sldId id="274" r:id="rId16"/>
    <p:sldId id="275" r:id="rId17"/>
    <p:sldId id="276" r:id="rId18"/>
    <p:sldId id="263" r:id="rId19"/>
    <p:sldId id="260" r:id="rId20"/>
    <p:sldId id="261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434" autoAdjust="0"/>
  </p:normalViewPr>
  <p:slideViewPr>
    <p:cSldViewPr snapToGrid="0">
      <p:cViewPr>
        <p:scale>
          <a:sx n="66" d="100"/>
          <a:sy n="66" d="100"/>
        </p:scale>
        <p:origin x="87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E24F5-A9ED-4441-A12E-58646968BF69}" type="datetimeFigureOut">
              <a:rPr lang="pt-BR" smtClean="0"/>
              <a:t>09/03/2025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756A-1746-425D-970B-F49FFE8A4F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168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E24F5-A9ED-4441-A12E-58646968BF69}" type="datetimeFigureOut">
              <a:rPr lang="pt-BR" smtClean="0"/>
              <a:t>09/03/2025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756A-1746-425D-970B-F49FFE8A4F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343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E24F5-A9ED-4441-A12E-58646968BF69}" type="datetimeFigureOut">
              <a:rPr lang="pt-BR" smtClean="0"/>
              <a:t>09/03/2025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756A-1746-425D-970B-F49FFE8A4F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3022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E24F5-A9ED-4441-A12E-58646968BF69}" type="datetimeFigureOut">
              <a:rPr lang="pt-BR" smtClean="0"/>
              <a:t>09/03/2025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756A-1746-425D-970B-F49FFE8A4F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3280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E24F5-A9ED-4441-A12E-58646968BF69}" type="datetimeFigureOut">
              <a:rPr lang="pt-BR" smtClean="0"/>
              <a:t>09/03/2025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756A-1746-425D-970B-F49FFE8A4F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281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E24F5-A9ED-4441-A12E-58646968BF69}" type="datetimeFigureOut">
              <a:rPr lang="pt-BR" smtClean="0"/>
              <a:t>09/03/2025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756A-1746-425D-970B-F49FFE8A4F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2991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E24F5-A9ED-4441-A12E-58646968BF69}" type="datetimeFigureOut">
              <a:rPr lang="pt-BR" smtClean="0"/>
              <a:t>09/03/2025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756A-1746-425D-970B-F49FFE8A4F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544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E24F5-A9ED-4441-A12E-58646968BF69}" type="datetimeFigureOut">
              <a:rPr lang="pt-BR" smtClean="0"/>
              <a:t>09/03/2025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756A-1746-425D-970B-F49FFE8A4F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9172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E24F5-A9ED-4441-A12E-58646968BF69}" type="datetimeFigureOut">
              <a:rPr lang="pt-BR" smtClean="0"/>
              <a:t>09/03/2025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756A-1746-425D-970B-F49FFE8A4F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8022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E24F5-A9ED-4441-A12E-58646968BF69}" type="datetimeFigureOut">
              <a:rPr lang="pt-BR" smtClean="0"/>
              <a:t>09/03/2025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756A-1746-425D-970B-F49FFE8A4F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6172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E24F5-A9ED-4441-A12E-58646968BF69}" type="datetimeFigureOut">
              <a:rPr lang="pt-BR" smtClean="0"/>
              <a:t>09/03/2025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756A-1746-425D-970B-F49FFE8A4F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5104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E24F5-A9ED-4441-A12E-58646968BF69}" type="datetimeFigureOut">
              <a:rPr lang="pt-BR" smtClean="0"/>
              <a:t>09/03/2025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F756A-1746-425D-970B-F49FFE8A4F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387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Palavra é Deus, na Sagrada escritura Ele fala aos homens! - Comunidade  Oá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462" y="2102221"/>
            <a:ext cx="8152764" cy="475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0" y="23158"/>
            <a:ext cx="12192000" cy="1938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pt-BR" sz="4000" b="1" dirty="0" smtClean="0">
              <a:solidFill>
                <a:schemeClr val="bg1"/>
              </a:solidFill>
            </a:endParaRPr>
          </a:p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INTRODUÇÃO À SAGRADA ESCRITURA</a:t>
            </a:r>
          </a:p>
          <a:p>
            <a:pPr algn="ctr"/>
            <a:endParaRPr lang="pt-BR" sz="4000" b="1" dirty="0">
              <a:solidFill>
                <a:schemeClr val="bg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61" y="2102221"/>
            <a:ext cx="2416032" cy="425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861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HÁ ERROS NA BÍBLIA?</a:t>
            </a:r>
            <a:endParaRPr lang="pt-BR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18940" y="1880315"/>
            <a:ext cx="1180992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Como objetivo da Palavra de Deus não contem erros;</a:t>
            </a:r>
          </a:p>
          <a:p>
            <a:endParaRPr lang="pt-BR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Porém como foi escrito pelos homens, no seu entendimento da época e com sua linguagem usada, pode ter erros aos nossos olhos: como por exemplo: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Josué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10,13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o sol se deteve e a lua ficou imóvel até que o povo se vingou dos seus inimigos. Não está isso escrito no livro do Justo? O sol ficou imóvel no meio do céu e atrasou o seu ocaso de quase um dia 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inteiro”.</a:t>
            </a:r>
          </a:p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povo pensava que a terra era o centro do universo e que o sol e a lua giravam no céu, tal como aparece aos nossos olhos;</a:t>
            </a:r>
          </a:p>
          <a:p>
            <a:endParaRPr lang="pt-BR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Lev 11, 5-6 diz que o coelho e lebre são animais ruminantes etc. 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62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532586"/>
          </a:xfr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 smtClean="0">
                <a:latin typeface="Arial Black" panose="020B0A04020102020204" pitchFamily="34" charset="0"/>
              </a:rPr>
              <a:t/>
            </a:r>
            <a:br>
              <a:rPr lang="pt-BR" sz="2800" b="1" dirty="0" smtClean="0">
                <a:latin typeface="Arial Black" panose="020B0A04020102020204" pitchFamily="34" charset="0"/>
              </a:rPr>
            </a:br>
            <a:r>
              <a:rPr lang="pt-BR" sz="2800" b="1" dirty="0" smtClean="0">
                <a:latin typeface="Arial Black" panose="020B0A04020102020204" pitchFamily="34" charset="0"/>
              </a:rPr>
              <a:t/>
            </a:r>
            <a:br>
              <a:rPr lang="pt-BR" sz="2800" b="1" dirty="0" smtClean="0">
                <a:latin typeface="Arial Black" panose="020B0A04020102020204" pitchFamily="34" charset="0"/>
              </a:rPr>
            </a:br>
            <a:r>
              <a:rPr lang="pt-BR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III. AS ETAPAS DA HISTÓRIA DE ISRAEL E SUA  TRANSMISSÃO DA PALAVRA DE DEUS</a:t>
            </a:r>
            <a:br>
              <a:rPr lang="pt-BR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pt-BR" sz="2800" dirty="0"/>
              <a:t/>
            </a:r>
            <a:br>
              <a:rPr lang="pt-BR" sz="2800" dirty="0"/>
            </a:b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70456" y="1712890"/>
            <a:ext cx="11822805" cy="5016323"/>
          </a:xfrm>
          <a:ln>
            <a:solidFill>
              <a:srgbClr val="002060"/>
            </a:solidFill>
          </a:ln>
        </p:spPr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pt-BR" b="1" dirty="0" smtClean="0"/>
              <a:t>De </a:t>
            </a:r>
            <a:r>
              <a:rPr lang="pt-BR" b="1" dirty="0"/>
              <a:t>Abraão (Gen12,1) a </a:t>
            </a:r>
            <a:r>
              <a:rPr lang="pt-BR" b="1" dirty="0" smtClean="0"/>
              <a:t>Moisés – saída de Egito (Pentateuco) </a:t>
            </a:r>
            <a:r>
              <a:rPr lang="pt-BR" b="1" dirty="0" smtClean="0">
                <a:solidFill>
                  <a:srgbClr val="FF0000"/>
                </a:solidFill>
              </a:rPr>
              <a:t>2000 -1250 </a:t>
            </a:r>
            <a:r>
              <a:rPr lang="pt-BR" b="1" dirty="0" err="1" smtClean="0">
                <a:solidFill>
                  <a:srgbClr val="FF0000"/>
                </a:solidFill>
              </a:rPr>
              <a:t>a.C</a:t>
            </a:r>
            <a:endParaRPr lang="pt-BR" b="1" dirty="0" smtClean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r>
              <a:rPr lang="pt-BR" b="1" dirty="0"/>
              <a:t>De </a:t>
            </a:r>
            <a:r>
              <a:rPr lang="pt-BR" b="1" dirty="0" smtClean="0"/>
              <a:t>Josué – </a:t>
            </a:r>
            <a:r>
              <a:rPr lang="pt-BR" b="1" dirty="0" err="1" smtClean="0"/>
              <a:t>Juizes</a:t>
            </a:r>
            <a:r>
              <a:rPr lang="pt-BR" b="1" dirty="0" smtClean="0"/>
              <a:t> – Reis - até </a:t>
            </a:r>
            <a:r>
              <a:rPr lang="pt-BR" b="1" dirty="0"/>
              <a:t>Salomão</a:t>
            </a:r>
            <a:r>
              <a:rPr lang="pt-BR" dirty="0"/>
              <a:t> </a:t>
            </a:r>
            <a:r>
              <a:rPr lang="pt-BR" b="1" dirty="0">
                <a:solidFill>
                  <a:srgbClr val="FF0000"/>
                </a:solidFill>
              </a:rPr>
              <a:t>(de </a:t>
            </a:r>
            <a:r>
              <a:rPr lang="pt-BR" b="1" dirty="0" smtClean="0">
                <a:solidFill>
                  <a:srgbClr val="FF0000"/>
                </a:solidFill>
              </a:rPr>
              <a:t>1200 </a:t>
            </a:r>
            <a:r>
              <a:rPr lang="pt-BR" b="1" dirty="0">
                <a:solidFill>
                  <a:srgbClr val="FF0000"/>
                </a:solidFill>
              </a:rPr>
              <a:t>a </a:t>
            </a:r>
            <a:r>
              <a:rPr lang="pt-BR" b="1" dirty="0" smtClean="0">
                <a:solidFill>
                  <a:srgbClr val="FF0000"/>
                </a:solidFill>
              </a:rPr>
              <a:t>931 </a:t>
            </a:r>
            <a:r>
              <a:rPr lang="pt-BR" b="1" dirty="0" err="1">
                <a:solidFill>
                  <a:srgbClr val="FF0000"/>
                </a:solidFill>
              </a:rPr>
              <a:t>a.C</a:t>
            </a:r>
            <a:r>
              <a:rPr lang="pt-BR" b="1" dirty="0" smtClean="0">
                <a:solidFill>
                  <a:srgbClr val="FF0000"/>
                </a:solidFill>
              </a:rPr>
              <a:t>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t-BR" b="1" dirty="0"/>
              <a:t>Os Profetas </a:t>
            </a:r>
            <a:r>
              <a:rPr lang="pt-BR" b="1" dirty="0" err="1" smtClean="0"/>
              <a:t>pre</a:t>
            </a:r>
            <a:r>
              <a:rPr lang="pt-BR" b="1" dirty="0" smtClean="0"/>
              <a:t>-exílios </a:t>
            </a:r>
            <a:r>
              <a:rPr lang="pt-BR" b="1" dirty="0" smtClean="0">
                <a:solidFill>
                  <a:srgbClr val="FF0000"/>
                </a:solidFill>
              </a:rPr>
              <a:t>(</a:t>
            </a:r>
            <a:r>
              <a:rPr lang="pt-BR" b="1" dirty="0" err="1" smtClean="0">
                <a:solidFill>
                  <a:srgbClr val="FF0000"/>
                </a:solidFill>
              </a:rPr>
              <a:t>sec</a:t>
            </a:r>
            <a:r>
              <a:rPr lang="pt-BR" b="1" dirty="0" smtClean="0">
                <a:solidFill>
                  <a:srgbClr val="FF0000"/>
                </a:solidFill>
              </a:rPr>
              <a:t> X – VII) </a:t>
            </a:r>
            <a:r>
              <a:rPr lang="pt-BR" dirty="0"/>
              <a:t>: Amós e Oseias (norte), Isaias 1-39 e Jeremias (sul</a:t>
            </a:r>
            <a:r>
              <a:rPr lang="pt-BR" dirty="0" smtClean="0"/>
              <a:t>); </a:t>
            </a:r>
            <a:r>
              <a:rPr lang="pt-BR" dirty="0"/>
              <a:t>os profetas menores temos: Miqueias, Sofonias, </a:t>
            </a:r>
            <a:r>
              <a:rPr lang="pt-BR" dirty="0" err="1"/>
              <a:t>Naum</a:t>
            </a:r>
            <a:r>
              <a:rPr lang="pt-BR" dirty="0"/>
              <a:t> e </a:t>
            </a:r>
            <a:r>
              <a:rPr lang="pt-BR" dirty="0" err="1" smtClean="0"/>
              <a:t>Abacuc</a:t>
            </a:r>
            <a:r>
              <a:rPr lang="pt-BR" dirty="0" smtClean="0"/>
              <a:t>; </a:t>
            </a:r>
            <a:r>
              <a:rPr lang="pt-BR" dirty="0" err="1" smtClean="0"/>
              <a:t>Dt</a:t>
            </a:r>
            <a:r>
              <a:rPr lang="pt-BR" dirty="0" smtClean="0"/>
              <a:t> 12-26. </a:t>
            </a:r>
            <a:r>
              <a:rPr lang="pt-BR" dirty="0" smtClean="0">
                <a:solidFill>
                  <a:srgbClr val="FF0000"/>
                </a:solidFill>
              </a:rPr>
              <a:t>(Ano 722 deportação de Israel (N) para Nínive – Assíria)</a:t>
            </a:r>
            <a:endParaRPr lang="pt-BR" b="1" dirty="0" smtClean="0">
              <a:solidFill>
                <a:srgbClr val="FF0000"/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t-BR" b="1" dirty="0"/>
              <a:t>O período do exilio na </a:t>
            </a:r>
            <a:r>
              <a:rPr lang="pt-BR" b="1" dirty="0" smtClean="0"/>
              <a:t>Babilônia </a:t>
            </a:r>
            <a:r>
              <a:rPr lang="pt-BR" b="1" dirty="0" smtClean="0">
                <a:solidFill>
                  <a:srgbClr val="0070C0"/>
                </a:solidFill>
              </a:rPr>
              <a:t>(</a:t>
            </a:r>
            <a:r>
              <a:rPr lang="pt-BR" b="1" dirty="0" err="1" smtClean="0">
                <a:solidFill>
                  <a:srgbClr val="0070C0"/>
                </a:solidFill>
              </a:rPr>
              <a:t>Sec</a:t>
            </a:r>
            <a:r>
              <a:rPr lang="pt-BR" b="1" dirty="0" smtClean="0">
                <a:solidFill>
                  <a:srgbClr val="0070C0"/>
                </a:solidFill>
              </a:rPr>
              <a:t> VI) livros sacerdotais: </a:t>
            </a:r>
            <a:r>
              <a:rPr lang="pt-BR" b="1" dirty="0" err="1" smtClean="0"/>
              <a:t>Geneses</a:t>
            </a:r>
            <a:r>
              <a:rPr lang="pt-BR" b="1" dirty="0" smtClean="0"/>
              <a:t>, </a:t>
            </a:r>
            <a:r>
              <a:rPr lang="pt-BR" dirty="0" err="1" smtClean="0"/>
              <a:t>Deutero</a:t>
            </a:r>
            <a:r>
              <a:rPr lang="pt-BR" dirty="0" smtClean="0"/>
              <a:t>-Isaias </a:t>
            </a:r>
            <a:r>
              <a:rPr lang="pt-BR" dirty="0"/>
              <a:t>(</a:t>
            </a:r>
            <a:r>
              <a:rPr lang="pt-BR" dirty="0" err="1"/>
              <a:t>Is</a:t>
            </a:r>
            <a:r>
              <a:rPr lang="pt-BR" dirty="0"/>
              <a:t> 40-55), </a:t>
            </a:r>
            <a:r>
              <a:rPr lang="pt-BR" dirty="0" smtClean="0"/>
              <a:t>Ezequiel, </a:t>
            </a:r>
            <a:r>
              <a:rPr lang="pt-BR" dirty="0"/>
              <a:t>O livro das Lamentações </a:t>
            </a:r>
            <a:r>
              <a:rPr lang="pt-BR" dirty="0" smtClean="0"/>
              <a:t>, Alguns Salmos </a:t>
            </a:r>
            <a:r>
              <a:rPr lang="pt-BR" b="1" dirty="0" smtClean="0">
                <a:solidFill>
                  <a:srgbClr val="FF0000"/>
                </a:solidFill>
              </a:rPr>
              <a:t>(Em 587: </a:t>
            </a:r>
            <a:r>
              <a:rPr lang="pt-BR" dirty="0" smtClean="0">
                <a:solidFill>
                  <a:srgbClr val="FF0000"/>
                </a:solidFill>
              </a:rPr>
              <a:t>deportação de Judá para babilônia)</a:t>
            </a:r>
            <a:endParaRPr lang="pt-BR" dirty="0">
              <a:solidFill>
                <a:srgbClr val="FF0000"/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t-BR" b="1" dirty="0"/>
              <a:t>O período do </a:t>
            </a:r>
            <a:r>
              <a:rPr lang="pt-BR" b="1" dirty="0" smtClean="0"/>
              <a:t>Judaísmo </a:t>
            </a:r>
            <a:r>
              <a:rPr lang="pt-BR" b="1" dirty="0" smtClean="0">
                <a:solidFill>
                  <a:srgbClr val="FF0000"/>
                </a:solidFill>
              </a:rPr>
              <a:t>(Após o exilio- 538 </a:t>
            </a:r>
            <a:r>
              <a:rPr lang="pt-BR" b="1" dirty="0" err="1" smtClean="0">
                <a:solidFill>
                  <a:srgbClr val="FF0000"/>
                </a:solidFill>
              </a:rPr>
              <a:t>a.C</a:t>
            </a:r>
            <a:r>
              <a:rPr lang="pt-BR" b="1" dirty="0" smtClean="0">
                <a:solidFill>
                  <a:srgbClr val="FF0000"/>
                </a:solidFill>
              </a:rPr>
              <a:t>)</a:t>
            </a: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dirty="0"/>
              <a:t>Ageu, Zacarias (Cap. 1-18), Terceiro Isaias (</a:t>
            </a:r>
            <a:r>
              <a:rPr lang="pt-BR" dirty="0" err="1"/>
              <a:t>Is</a:t>
            </a:r>
            <a:r>
              <a:rPr lang="pt-BR" dirty="0"/>
              <a:t> 56-66), Abdias, Joel, Malaquias, </a:t>
            </a:r>
            <a:r>
              <a:rPr lang="pt-BR" dirty="0" err="1"/>
              <a:t>Deutero</a:t>
            </a:r>
            <a:r>
              <a:rPr lang="pt-BR" dirty="0"/>
              <a:t>-Zacarias (Cap. 9-14). I e II Crônicas, os livros de Esdras e </a:t>
            </a:r>
            <a:r>
              <a:rPr lang="pt-BR" dirty="0" smtClean="0"/>
              <a:t>Neemias</a:t>
            </a:r>
          </a:p>
          <a:p>
            <a:r>
              <a:rPr lang="pt-BR" b="1" dirty="0" smtClean="0">
                <a:solidFill>
                  <a:srgbClr val="0070C0"/>
                </a:solidFill>
              </a:rPr>
              <a:t>Livros sapienciais: </a:t>
            </a:r>
            <a:r>
              <a:rPr lang="pt-BR" dirty="0" smtClean="0"/>
              <a:t>A </a:t>
            </a:r>
            <a:r>
              <a:rPr lang="pt-BR" dirty="0"/>
              <a:t>recolhida dos Salmos e Provérbios, os livros de Jó, </a:t>
            </a:r>
            <a:r>
              <a:rPr lang="pt-BR" dirty="0" err="1"/>
              <a:t>Coelets</a:t>
            </a:r>
            <a:r>
              <a:rPr lang="pt-BR" dirty="0"/>
              <a:t> Eclesiastes, o Cântico dos cânticos, eclesiástico (</a:t>
            </a:r>
            <a:r>
              <a:rPr lang="pt-BR" dirty="0" err="1"/>
              <a:t>Siracide</a:t>
            </a:r>
            <a:r>
              <a:rPr lang="pt-BR" dirty="0"/>
              <a:t>). O livro da Sabedoria, último livro em ordem de composição, vem escrito entorno de 50 a.C.</a:t>
            </a:r>
          </a:p>
          <a:p>
            <a:pPr marL="0" indent="0">
              <a:buNone/>
            </a:pPr>
            <a:r>
              <a:rPr lang="pt-BR" b="1" dirty="0" smtClean="0"/>
              <a:t>8. Época helenística – Grécia </a:t>
            </a:r>
            <a:r>
              <a:rPr lang="pt-BR" b="1" dirty="0" smtClean="0">
                <a:solidFill>
                  <a:srgbClr val="FF0000"/>
                </a:solidFill>
              </a:rPr>
              <a:t>(332-180) </a:t>
            </a:r>
            <a:r>
              <a:rPr lang="pt-BR" b="1" dirty="0" smtClean="0"/>
              <a:t>Egito (Ptolomeu VI </a:t>
            </a:r>
            <a:r>
              <a:rPr lang="pt-BR" b="1" dirty="0" smtClean="0">
                <a:solidFill>
                  <a:srgbClr val="FF0000"/>
                </a:solidFill>
              </a:rPr>
              <a:t>(180-146</a:t>
            </a:r>
            <a:r>
              <a:rPr lang="pt-BR" b="1" dirty="0" smtClean="0"/>
              <a:t>) </a:t>
            </a:r>
            <a:r>
              <a:rPr lang="pt-BR" b="1" dirty="0" smtClean="0">
                <a:solidFill>
                  <a:srgbClr val="0070C0"/>
                </a:solidFill>
              </a:rPr>
              <a:t>Livro de Daniel, Macabeus, Judite</a:t>
            </a:r>
          </a:p>
          <a:p>
            <a:pPr marL="0" indent="0">
              <a:buNone/>
            </a:pPr>
            <a:r>
              <a:rPr lang="pt-BR" b="1" dirty="0"/>
              <a:t> </a:t>
            </a:r>
            <a:r>
              <a:rPr lang="pt-BR" b="1" dirty="0" smtClean="0"/>
              <a:t>9. Época  Romana </a:t>
            </a:r>
            <a:r>
              <a:rPr lang="pt-BR" b="1" dirty="0" smtClean="0">
                <a:solidFill>
                  <a:srgbClr val="FF0000"/>
                </a:solidFill>
              </a:rPr>
              <a:t>(</a:t>
            </a:r>
            <a:r>
              <a:rPr lang="pt-BR" b="1" dirty="0">
                <a:solidFill>
                  <a:srgbClr val="FF0000"/>
                </a:solidFill>
              </a:rPr>
              <a:t>76 </a:t>
            </a:r>
            <a:r>
              <a:rPr lang="pt-BR" b="1" dirty="0" err="1">
                <a:solidFill>
                  <a:srgbClr val="FF0000"/>
                </a:solidFill>
              </a:rPr>
              <a:t>a.C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) </a:t>
            </a:r>
            <a:r>
              <a:rPr lang="pt-BR" b="1" dirty="0" smtClean="0">
                <a:solidFill>
                  <a:srgbClr val="0070C0"/>
                </a:solidFill>
              </a:rPr>
              <a:t>Livro da sabedoria, </a:t>
            </a:r>
            <a:r>
              <a:rPr lang="pt-BR" b="1" dirty="0" smtClean="0"/>
              <a:t>(Reconstrução do Templo 20 </a:t>
            </a:r>
            <a:r>
              <a:rPr lang="pt-BR" b="1" dirty="0" err="1" smtClean="0"/>
              <a:t>a.C</a:t>
            </a:r>
            <a:r>
              <a:rPr lang="pt-BR" b="1" dirty="0" smtClean="0"/>
              <a:t>)</a:t>
            </a:r>
          </a:p>
          <a:p>
            <a:pPr marL="0" indent="0">
              <a:buNone/>
            </a:pPr>
            <a:r>
              <a:rPr lang="pt-BR" b="1" dirty="0" smtClean="0"/>
              <a:t>10.  Nascimento de Jesus Cerca do ano (5 </a:t>
            </a:r>
            <a:r>
              <a:rPr lang="pt-BR" b="1" dirty="0" err="1" smtClean="0"/>
              <a:t>a.C</a:t>
            </a:r>
            <a:r>
              <a:rPr lang="pt-BR" b="1" dirty="0" smtClean="0"/>
              <a:t>) </a:t>
            </a:r>
            <a:r>
              <a:rPr lang="pt-BR" dirty="0" smtClean="0"/>
              <a:t> morte de </a:t>
            </a:r>
            <a:r>
              <a:rPr lang="pt-BR" dirty="0" err="1" smtClean="0"/>
              <a:t>herodes</a:t>
            </a:r>
            <a:r>
              <a:rPr lang="pt-BR" dirty="0" smtClean="0"/>
              <a:t> cerca do ano 4 a.C.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pt-BR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pt-BR" dirty="0"/>
          </a:p>
          <a:p>
            <a:pPr marL="514350" indent="-514350">
              <a:buAutoNum type="arabicPeriod"/>
            </a:pPr>
            <a:endParaRPr lang="pt-BR" dirty="0" smtClean="0"/>
          </a:p>
          <a:p>
            <a:pPr marL="514350" indent="-514350">
              <a:buAutoNum type="arabicPeriod"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99308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0"/>
          <a:stretch/>
        </p:blipFill>
        <p:spPr bwMode="auto">
          <a:xfrm>
            <a:off x="2666955" y="154546"/>
            <a:ext cx="9250635" cy="670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656230" y="631065"/>
            <a:ext cx="20107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err="1" smtClean="0"/>
              <a:t>Gen</a:t>
            </a:r>
            <a:r>
              <a:rPr lang="pt-BR" sz="2800" b="1" dirty="0" smtClean="0"/>
              <a:t> 12ss</a:t>
            </a:r>
            <a:endParaRPr lang="pt-BR" sz="2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81311" y="3837904"/>
            <a:ext cx="25856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Os Patriarcas</a:t>
            </a:r>
          </a:p>
          <a:p>
            <a:pPr algn="ctr"/>
            <a:r>
              <a:rPr lang="pt-BR" sz="2800" b="1" dirty="0" smtClean="0"/>
              <a:t>José</a:t>
            </a:r>
          </a:p>
          <a:p>
            <a:pPr algn="ctr"/>
            <a:r>
              <a:rPr lang="pt-BR" sz="2800" b="1" dirty="0"/>
              <a:t>e</a:t>
            </a:r>
            <a:r>
              <a:rPr lang="pt-BR" sz="2800" b="1" dirty="0" smtClean="0"/>
              <a:t>m Egito</a:t>
            </a:r>
          </a:p>
          <a:p>
            <a:pPr algn="ctr"/>
            <a:endParaRPr lang="pt-BR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187456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blogger.googleusercontent.com/img/b/R29vZ2xl/AVvXsEgbSFkJaCdX1axOJDWAsiJxjw4iNyzKFGS1PvCL1L5kculbrzjZK-wswqZtZqsN6hzQ6KKKY3vETVtfGua-hyRE6ZgBYY-LBx8hrLDryeynA7_3DR3ebmNxMSsOfu7QeTvYVF_u4Zjrkyst/s1600/peregrinaco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984" y="0"/>
            <a:ext cx="87483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18941" y="5530608"/>
            <a:ext cx="20305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40 anos</a:t>
            </a:r>
          </a:p>
          <a:p>
            <a:pPr algn="ctr"/>
            <a:r>
              <a:rPr lang="pt-BR" sz="2800" b="1" dirty="0" smtClean="0"/>
              <a:t>No deserto</a:t>
            </a:r>
            <a:endParaRPr lang="pt-BR" sz="28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218941" y="2141113"/>
            <a:ext cx="22548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400 anos em Egito como escravos</a:t>
            </a:r>
          </a:p>
          <a:p>
            <a:pPr algn="ctr"/>
            <a:endParaRPr lang="pt-BR" sz="2800" b="1" dirty="0" smtClean="0"/>
          </a:p>
          <a:p>
            <a:pPr algn="ctr"/>
            <a:r>
              <a:rPr lang="pt-BR" sz="2800" b="1" dirty="0" smtClean="0"/>
              <a:t>Saída do Egito com Moises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1052733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ultimato.com.br/image/atualiza_home/principal/destaques/2017/02_Fev/Mapas-biblicos-eber%20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434" y="0"/>
            <a:ext cx="4800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7147774" y="1854558"/>
            <a:ext cx="4842455" cy="149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200" b="1" dirty="0" smtClean="0">
                <a:solidFill>
                  <a:srgbClr val="FF0000"/>
                </a:solidFill>
              </a:rPr>
              <a:t>Tempo dos Juízes e Reis</a:t>
            </a:r>
          </a:p>
          <a:p>
            <a:pPr algn="ctr">
              <a:lnSpc>
                <a:spcPct val="150000"/>
              </a:lnSpc>
            </a:pPr>
            <a:r>
              <a:rPr lang="pt-BR" sz="3200" b="1" dirty="0" smtClean="0">
                <a:solidFill>
                  <a:srgbClr val="FF0000"/>
                </a:solidFill>
              </a:rPr>
              <a:t>Primeiras Escritos</a:t>
            </a:r>
            <a:endParaRPr lang="pt-B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387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enhuma descrição de foto disponível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907" y="0"/>
            <a:ext cx="5486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566034" y="579550"/>
            <a:ext cx="5625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721 Israel foi deportado para Assíria</a:t>
            </a:r>
            <a:endParaRPr lang="pt-BR" sz="28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7732989" y="5396424"/>
            <a:ext cx="3672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587 Judá foi deportado para Babilônia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3595658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aventurasnahistoria.com.br/media/uploads/mapa_mesopotamia_5753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88" y="0"/>
            <a:ext cx="11132019" cy="682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ipse 3"/>
          <p:cNvSpPr/>
          <p:nvPr/>
        </p:nvSpPr>
        <p:spPr>
          <a:xfrm>
            <a:off x="5291529" y="4032354"/>
            <a:ext cx="314793" cy="37475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195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blogger.googleusercontent.com/img/b/R29vZ2xl/AVvXsEj9TaUIeEf46wyizUTByV21DHplW4NSRnQy_6ax3VwHb7y1x_sXsSAiG6EOv3-4E8KK8Q6H7FBmyd87v-s4CxlR4Gh4Bc7JaJpK6qfhCWP5i_gYlHAQ7euZkSUQK7bKuHZqXrCunSVyf0U/s1600/palestina+nos+tempos+de+jes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890" y="0"/>
            <a:ext cx="66720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8519885" y="1233714"/>
            <a:ext cx="34979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Império Romano</a:t>
            </a:r>
          </a:p>
          <a:p>
            <a:pPr algn="ctr"/>
            <a:endParaRPr lang="pt-BR" sz="3200" b="1" dirty="0" smtClean="0"/>
          </a:p>
          <a:p>
            <a:pPr algn="ctr"/>
            <a:r>
              <a:rPr lang="pt-BR" sz="3200" b="1" dirty="0" smtClean="0"/>
              <a:t>Palestina no tempo de Jesus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2414196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000250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pt-BR" sz="2800" b="1" dirty="0" smtClean="0">
                <a:latin typeface="Arial Black" panose="020B0A04020102020204" pitchFamily="34" charset="0"/>
              </a:rPr>
              <a:t/>
            </a:r>
            <a:br>
              <a:rPr lang="pt-BR" sz="2800" b="1" dirty="0" smtClean="0">
                <a:latin typeface="Arial Black" panose="020B0A04020102020204" pitchFamily="34" charset="0"/>
              </a:rPr>
            </a:br>
            <a:r>
              <a:rPr lang="pt-BR" sz="2800" b="1" dirty="0">
                <a:latin typeface="Arial Black" panose="020B0A04020102020204" pitchFamily="34" charset="0"/>
              </a:rPr>
              <a:t/>
            </a:r>
            <a:br>
              <a:rPr lang="pt-BR" sz="2800" b="1" dirty="0">
                <a:latin typeface="Arial Black" panose="020B0A04020102020204" pitchFamily="34" charset="0"/>
              </a:rPr>
            </a:br>
            <a:r>
              <a:rPr lang="pt-BR" sz="2800" b="1" dirty="0" smtClean="0">
                <a:latin typeface="Arial Black" panose="020B0A04020102020204" pitchFamily="34" charset="0"/>
              </a:rPr>
              <a:t>III. A TRADIÇÃO E A TRANSMISSÃO DA PALAVRA DE DEUS</a:t>
            </a:r>
            <a:br>
              <a:rPr lang="pt-BR" sz="2800" b="1" dirty="0" smtClean="0">
                <a:latin typeface="Arial Black" panose="020B0A04020102020204" pitchFamily="34" charset="0"/>
              </a:rPr>
            </a:br>
            <a:r>
              <a:rPr lang="pt-BR" sz="2800" b="1" dirty="0" smtClean="0">
                <a:latin typeface="Arial Black" panose="020B0A04020102020204" pitchFamily="34" charset="0"/>
              </a:rPr>
              <a:t/>
            </a:r>
            <a:br>
              <a:rPr lang="pt-BR" sz="2800" b="1" dirty="0" smtClean="0">
                <a:latin typeface="Arial Black" panose="020B0A04020102020204" pitchFamily="34" charset="0"/>
              </a:rPr>
            </a:br>
            <a:r>
              <a:rPr lang="pt-BR" sz="4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 </a:t>
            </a:r>
            <a:r>
              <a:rPr lang="pt-BR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formação dos livros do NT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/>
              <a:t/>
            </a:r>
            <a:br>
              <a:rPr lang="pt-BR" sz="2800" dirty="0"/>
            </a:b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2209800"/>
            <a:ext cx="12192000" cy="46482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t-BR" b="1" dirty="0"/>
              <a:t>A pregação dos Apóstolos e os escritos de </a:t>
            </a:r>
            <a:r>
              <a:rPr lang="pt-BR" b="1" dirty="0" smtClean="0"/>
              <a:t>Paulo</a:t>
            </a:r>
          </a:p>
          <a:p>
            <a:pPr marL="0" indent="0">
              <a:buNone/>
            </a:pPr>
            <a:r>
              <a:rPr lang="pt-BR" dirty="0" smtClean="0"/>
              <a:t>50 </a:t>
            </a:r>
            <a:r>
              <a:rPr lang="pt-BR" dirty="0"/>
              <a:t>a </a:t>
            </a:r>
            <a:r>
              <a:rPr lang="pt-BR" dirty="0" smtClean="0"/>
              <a:t>60 </a:t>
            </a:r>
            <a:r>
              <a:rPr lang="pt-BR" dirty="0" err="1" smtClean="0"/>
              <a:t>d.C</a:t>
            </a:r>
            <a:r>
              <a:rPr lang="pt-BR" dirty="0" smtClean="0"/>
              <a:t>:  </a:t>
            </a:r>
            <a:r>
              <a:rPr lang="pt-BR" dirty="0"/>
              <a:t>1º e 2º Tessalonicenses, 1º e 2º Coríntios, Filipenses, Gálatas e </a:t>
            </a:r>
            <a:r>
              <a:rPr lang="pt-BR" dirty="0" smtClean="0"/>
              <a:t>Romanos; </a:t>
            </a:r>
          </a:p>
          <a:p>
            <a:pPr marL="0" indent="0">
              <a:buNone/>
            </a:pPr>
            <a:r>
              <a:rPr lang="pt-BR" dirty="0" smtClean="0"/>
              <a:t>61 </a:t>
            </a:r>
            <a:r>
              <a:rPr lang="pt-BR" dirty="0"/>
              <a:t>a </a:t>
            </a:r>
            <a:r>
              <a:rPr lang="pt-BR" dirty="0" smtClean="0"/>
              <a:t>63 </a:t>
            </a:r>
            <a:r>
              <a:rPr lang="pt-BR" dirty="0" err="1" smtClean="0"/>
              <a:t>d.C</a:t>
            </a:r>
            <a:r>
              <a:rPr lang="pt-BR" dirty="0" smtClean="0"/>
              <a:t>:  As </a:t>
            </a:r>
            <a:r>
              <a:rPr lang="pt-BR" dirty="0"/>
              <a:t>cartas de cativeiro: Colossenses, Efésios, </a:t>
            </a:r>
            <a:r>
              <a:rPr lang="pt-BR" dirty="0" err="1" smtClean="0"/>
              <a:t>Filêmon</a:t>
            </a:r>
            <a:r>
              <a:rPr lang="pt-BR" dirty="0" smtClean="0"/>
              <a:t>;</a:t>
            </a:r>
          </a:p>
          <a:p>
            <a:pPr marL="0" indent="0">
              <a:buNone/>
            </a:pPr>
            <a:r>
              <a:rPr lang="pt-BR" dirty="0" smtClean="0"/>
              <a:t>As pessoas singulares: 1º </a:t>
            </a:r>
            <a:r>
              <a:rPr lang="pt-BR" dirty="0"/>
              <a:t>e 2º Timóteo e Tito (entre os anos 63 a 67). </a:t>
            </a:r>
            <a:endParaRPr lang="pt-BR" dirty="0" smtClean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t-BR" b="1" dirty="0" smtClean="0"/>
              <a:t>Os </a:t>
            </a:r>
            <a:r>
              <a:rPr lang="pt-BR" b="1" dirty="0"/>
              <a:t>Evangelhos </a:t>
            </a:r>
            <a:r>
              <a:rPr lang="pt-BR" b="1" dirty="0" smtClean="0"/>
              <a:t>sinóticos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t-BR" b="1" dirty="0"/>
              <a:t>As cartas </a:t>
            </a:r>
            <a:r>
              <a:rPr lang="pt-BR" b="1" dirty="0" smtClean="0"/>
              <a:t>católicas/apostólicas  (</a:t>
            </a:r>
            <a:r>
              <a:rPr lang="pt-BR" dirty="0" smtClean="0"/>
              <a:t>Tiago</a:t>
            </a:r>
            <a:r>
              <a:rPr lang="pt-BR" dirty="0"/>
              <a:t>, Judas, 1º e 2º Pedro, 1º e 2º João) </a:t>
            </a:r>
            <a:endParaRPr lang="pt-BR" dirty="0" smtClean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t-BR" b="1" dirty="0"/>
              <a:t>Os Escritos </a:t>
            </a:r>
            <a:r>
              <a:rPr lang="pt-BR" b="1" dirty="0" smtClean="0"/>
              <a:t>Joaninos </a:t>
            </a:r>
            <a:endParaRPr lang="pt-BR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pt-BR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pic>
        <p:nvPicPr>
          <p:cNvPr id="4" name="Picture 2" descr="A Palavra é Deus, na Sagrada escritura Ele fala aos homens! - Comunidade  Oás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5713412"/>
            <a:ext cx="1962150" cy="114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502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36525"/>
            <a:ext cx="12192000" cy="1863725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pt-BR" sz="2800" b="1" dirty="0" smtClean="0">
                <a:latin typeface="Arial Black" panose="020B0A04020102020204" pitchFamily="34" charset="0"/>
              </a:rPr>
              <a:t>QUANTOS E QUAIS SÃO OS LIVROS DA BÍBLIA?</a:t>
            </a:r>
            <a:br>
              <a:rPr lang="pt-BR" sz="2800" b="1" dirty="0" smtClean="0">
                <a:latin typeface="Arial Black" panose="020B0A04020102020204" pitchFamily="34" charset="0"/>
              </a:rPr>
            </a:br>
            <a:r>
              <a:rPr lang="pt-BR" sz="2800" b="1" dirty="0" smtClean="0">
                <a:latin typeface="Arial Black" panose="020B0A04020102020204" pitchFamily="34" charset="0"/>
              </a:rPr>
              <a:t>COMO SÃO DIVIDIDOS?</a:t>
            </a:r>
            <a:r>
              <a:rPr lang="pt-BR" sz="2800" dirty="0"/>
              <a:t/>
            </a:r>
            <a:br>
              <a:rPr lang="pt-BR" sz="2800" dirty="0"/>
            </a:b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50" y="2228850"/>
            <a:ext cx="4724400" cy="424814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b="1" dirty="0" smtClean="0"/>
              <a:t>AT 46  </a:t>
            </a:r>
          </a:p>
          <a:p>
            <a:r>
              <a:rPr lang="pt-BR" b="1" dirty="0" smtClean="0"/>
              <a:t>Pentateuco </a:t>
            </a:r>
            <a:r>
              <a:rPr lang="pt-BR" b="1" dirty="0"/>
              <a:t>(5</a:t>
            </a:r>
            <a:r>
              <a:rPr lang="pt-BR" b="1" dirty="0" smtClean="0"/>
              <a:t>)</a:t>
            </a:r>
            <a:r>
              <a:rPr lang="pt-BR" dirty="0" smtClean="0"/>
              <a:t> </a:t>
            </a:r>
            <a:endParaRPr lang="pt-BR" dirty="0"/>
          </a:p>
          <a:p>
            <a:r>
              <a:rPr lang="pt-BR" b="1" dirty="0"/>
              <a:t>Livros Históricos (16</a:t>
            </a:r>
            <a:r>
              <a:rPr lang="pt-BR" b="1" dirty="0" smtClean="0"/>
              <a:t>)</a:t>
            </a:r>
            <a:endParaRPr lang="pt-BR" dirty="0"/>
          </a:p>
          <a:p>
            <a:r>
              <a:rPr lang="pt-BR" b="1" dirty="0"/>
              <a:t>Livros Sapienciais/ Didáticos e poéticos (7</a:t>
            </a:r>
            <a:r>
              <a:rPr lang="pt-BR" b="1" dirty="0" smtClean="0"/>
              <a:t>)</a:t>
            </a:r>
            <a:endParaRPr lang="pt-BR" dirty="0"/>
          </a:p>
          <a:p>
            <a:r>
              <a:rPr lang="pt-BR" b="1" dirty="0"/>
              <a:t>Livros Proféticos (18</a:t>
            </a:r>
            <a:r>
              <a:rPr lang="pt-BR" b="1" dirty="0" smtClean="0"/>
              <a:t>)</a:t>
            </a:r>
          </a:p>
          <a:p>
            <a:endParaRPr lang="pt-BR" dirty="0"/>
          </a:p>
          <a:p>
            <a:endParaRPr lang="pt-BR" b="1" dirty="0" smtClean="0"/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5581650" y="2228851"/>
            <a:ext cx="6305550" cy="40318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NT 27</a:t>
            </a:r>
          </a:p>
          <a:p>
            <a:endParaRPr lang="pt-BR" sz="3200" b="1" dirty="0" smtClean="0"/>
          </a:p>
          <a:p>
            <a:r>
              <a:rPr lang="pt-BR" sz="2800" b="1" dirty="0" smtClean="0"/>
              <a:t>Os</a:t>
            </a:r>
            <a:r>
              <a:rPr lang="pt-BR" sz="3200" b="1" dirty="0" smtClean="0"/>
              <a:t> 4 Evangelhos</a:t>
            </a:r>
            <a:r>
              <a:rPr lang="pt-BR" sz="3200" dirty="0" smtClean="0"/>
              <a:t> </a:t>
            </a:r>
          </a:p>
          <a:p>
            <a:r>
              <a:rPr lang="pt-BR" sz="3200" b="1" dirty="0" smtClean="0"/>
              <a:t>Epístolas ou Cartas</a:t>
            </a:r>
            <a:r>
              <a:rPr lang="pt-BR" sz="3200" dirty="0" smtClean="0"/>
              <a:t> (</a:t>
            </a:r>
            <a:r>
              <a:rPr lang="pt-BR" sz="3200" b="1" dirty="0" smtClean="0"/>
              <a:t>21</a:t>
            </a:r>
            <a:r>
              <a:rPr lang="pt-BR" sz="3200" dirty="0" smtClean="0"/>
              <a:t>) </a:t>
            </a:r>
          </a:p>
          <a:p>
            <a:r>
              <a:rPr lang="pt-BR" sz="3200" b="1" dirty="0" smtClean="0"/>
              <a:t>Apocalipse</a:t>
            </a:r>
            <a:endParaRPr lang="pt-BR" sz="3200" dirty="0" smtClean="0"/>
          </a:p>
          <a:p>
            <a:endParaRPr lang="pt-BR" sz="3200" dirty="0" smtClean="0"/>
          </a:p>
          <a:p>
            <a:endParaRPr lang="pt-BR" sz="3200" dirty="0"/>
          </a:p>
          <a:p>
            <a:endParaRPr lang="pt-BR" sz="3200" dirty="0"/>
          </a:p>
        </p:txBody>
      </p:sp>
      <p:pic>
        <p:nvPicPr>
          <p:cNvPr id="5" name="Picture 2" descr="A Palavra é Deus, na Sagrada escritura Ele fala aos homens! - Comunidade  Oás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5713412"/>
            <a:ext cx="1962150" cy="114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313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36525"/>
            <a:ext cx="12192000" cy="1863725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pt-BR" sz="2800" b="1" dirty="0" smtClean="0">
                <a:latin typeface="Arial Black" panose="020B0A04020102020204" pitchFamily="34" charset="0"/>
              </a:rPr>
              <a:t>1. OS </a:t>
            </a:r>
            <a:r>
              <a:rPr lang="pt-BR" sz="2800" b="1" dirty="0">
                <a:latin typeface="Arial Black" panose="020B0A04020102020204" pitchFamily="34" charset="0"/>
              </a:rPr>
              <a:t>LIVROS SAGRADOS: </a:t>
            </a:r>
            <a:r>
              <a:rPr lang="pt-BR" sz="2800" b="1" dirty="0" smtClean="0">
                <a:latin typeface="Arial Black" panose="020B0A04020102020204" pitchFamily="34" charset="0"/>
              </a:rPr>
              <a:t/>
            </a:r>
            <a:br>
              <a:rPr lang="pt-BR" sz="2800" b="1" dirty="0" smtClean="0">
                <a:latin typeface="Arial Black" panose="020B0A04020102020204" pitchFamily="34" charset="0"/>
              </a:rPr>
            </a:br>
            <a:r>
              <a:rPr lang="pt-BR" sz="2800" b="1" dirty="0">
                <a:latin typeface="Arial Black" panose="020B0A04020102020204" pitchFamily="34" charset="0"/>
              </a:rPr>
              <a:t/>
            </a:r>
            <a:br>
              <a:rPr lang="pt-BR" sz="2800" b="1" dirty="0">
                <a:latin typeface="Arial Black" panose="020B0A04020102020204" pitchFamily="34" charset="0"/>
              </a:rPr>
            </a:br>
            <a:r>
              <a:rPr lang="pt-BR" sz="2800" b="1" dirty="0" smtClean="0">
                <a:latin typeface="Arial Black" panose="020B0A04020102020204" pitchFamily="34" charset="0"/>
              </a:rPr>
              <a:t>REVELAÇÃO </a:t>
            </a:r>
            <a:r>
              <a:rPr lang="pt-BR" sz="2800" b="1" dirty="0">
                <a:latin typeface="Arial Black" panose="020B0A04020102020204" pitchFamily="34" charset="0"/>
              </a:rPr>
              <a:t>DE DEUS AOS HOMENS</a:t>
            </a:r>
            <a:r>
              <a:rPr lang="pt-BR" sz="2800" dirty="0"/>
              <a:t/>
            </a:r>
            <a:br>
              <a:rPr lang="pt-BR" sz="2800" dirty="0"/>
            </a:b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0304" y="2686049"/>
            <a:ext cx="11912958" cy="3490913"/>
          </a:xfrm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pt-BR" sz="4400" b="1" dirty="0" smtClean="0"/>
              <a:t>Todas as religiões tem seu livro Sagrado</a:t>
            </a:r>
          </a:p>
        </p:txBody>
      </p:sp>
      <p:pic>
        <p:nvPicPr>
          <p:cNvPr id="4" name="Picture 2" descr="A Palavra é Deus, na Sagrada escritura Ele fala aos homens! - Comunidade  Oá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097" y="3433563"/>
            <a:ext cx="4082142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263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36525"/>
            <a:ext cx="12192000" cy="1863725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pt-BR" sz="2800" b="1" dirty="0" smtClean="0">
                <a:latin typeface="Arial Black" panose="020B0A04020102020204" pitchFamily="34" charset="0"/>
              </a:rPr>
              <a:t/>
            </a:r>
            <a:br>
              <a:rPr lang="pt-BR" sz="2800" b="1" dirty="0" smtClean="0">
                <a:latin typeface="Arial Black" panose="020B0A04020102020204" pitchFamily="34" charset="0"/>
              </a:rPr>
            </a:br>
            <a:r>
              <a:rPr lang="pt-BR" sz="2800" b="1" dirty="0" smtClean="0">
                <a:latin typeface="Arial Black" panose="020B0A04020102020204" pitchFamily="34" charset="0"/>
              </a:rPr>
              <a:t>VI. A DIFERENÇA ENTRE A BÍBLIA CATÓLICA E A DOS PROTESTANTES</a:t>
            </a:r>
            <a:r>
              <a:rPr lang="pt-BR" sz="2800" dirty="0"/>
              <a:t/>
            </a:r>
            <a:br>
              <a:rPr lang="pt-BR" sz="2800" dirty="0"/>
            </a:b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8000" y="2000250"/>
            <a:ext cx="10807700" cy="4857749"/>
          </a:xfrm>
        </p:spPr>
        <p:txBody>
          <a:bodyPr>
            <a:normAutofit lnSpcReduction="10000"/>
          </a:bodyPr>
          <a:lstStyle/>
          <a:p>
            <a:r>
              <a:rPr lang="pt-BR" sz="3200" dirty="0">
                <a:latin typeface="Arial Black" panose="020B0A04020102020204" pitchFamily="34" charset="0"/>
              </a:rPr>
              <a:t>não consideram livros canônicos os seguintes livros</a:t>
            </a:r>
            <a:r>
              <a:rPr lang="pt-BR" sz="3200" dirty="0" smtClean="0">
                <a:latin typeface="Arial Black" panose="020B0A04020102020204" pitchFamily="34" charset="0"/>
              </a:rPr>
              <a:t>:</a:t>
            </a:r>
          </a:p>
          <a:p>
            <a:pPr marL="0" indent="0">
              <a:buNone/>
            </a:pPr>
            <a:r>
              <a:rPr lang="pt-BR" sz="3200" b="1" dirty="0" smtClean="0">
                <a:latin typeface="Arial Black" panose="020B0A04020102020204" pitchFamily="34" charset="0"/>
              </a:rPr>
              <a:t>Tobias</a:t>
            </a:r>
            <a:r>
              <a:rPr lang="pt-BR" sz="3200" b="1" dirty="0">
                <a:latin typeface="Arial Black" panose="020B0A04020102020204" pitchFamily="34" charset="0"/>
              </a:rPr>
              <a:t>, </a:t>
            </a:r>
            <a:endParaRPr lang="pt-BR" sz="3200" b="1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latin typeface="Arial Black" panose="020B0A04020102020204" pitchFamily="34" charset="0"/>
              </a:rPr>
              <a:t>Judite</a:t>
            </a:r>
            <a:r>
              <a:rPr lang="pt-BR" sz="3200" b="1" dirty="0">
                <a:latin typeface="Arial Black" panose="020B0A04020102020204" pitchFamily="34" charset="0"/>
              </a:rPr>
              <a:t>, </a:t>
            </a:r>
            <a:endParaRPr lang="pt-BR" sz="3200" b="1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latin typeface="Arial Black" panose="020B0A04020102020204" pitchFamily="34" charset="0"/>
              </a:rPr>
              <a:t>Sabedoria</a:t>
            </a:r>
            <a:r>
              <a:rPr lang="pt-BR" sz="3200" b="1" dirty="0">
                <a:latin typeface="Arial Black" panose="020B0A04020102020204" pitchFamily="34" charset="0"/>
              </a:rPr>
              <a:t>, </a:t>
            </a:r>
            <a:endParaRPr lang="pt-BR" sz="3200" b="1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latin typeface="Arial Black" panose="020B0A04020102020204" pitchFamily="34" charset="0"/>
              </a:rPr>
              <a:t>Eclesiástico</a:t>
            </a:r>
            <a:r>
              <a:rPr lang="pt-BR" sz="3200" b="1" dirty="0">
                <a:latin typeface="Arial Black" panose="020B0A04020102020204" pitchFamily="34" charset="0"/>
              </a:rPr>
              <a:t>, </a:t>
            </a:r>
            <a:endParaRPr lang="pt-BR" sz="3200" b="1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pt-BR" sz="3200" b="1" dirty="0" err="1" smtClean="0">
                <a:latin typeface="Arial Black" panose="020B0A04020102020204" pitchFamily="34" charset="0"/>
              </a:rPr>
              <a:t>Baruc</a:t>
            </a:r>
            <a:r>
              <a:rPr lang="pt-BR" sz="3200" b="1" dirty="0">
                <a:latin typeface="Arial Black" panose="020B0A04020102020204" pitchFamily="34" charset="0"/>
              </a:rPr>
              <a:t>, </a:t>
            </a:r>
            <a:endParaRPr lang="pt-BR" sz="3200" b="1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latin typeface="Arial Black" panose="020B0A04020102020204" pitchFamily="34" charset="0"/>
              </a:rPr>
              <a:t>1 </a:t>
            </a:r>
            <a:r>
              <a:rPr lang="pt-BR" sz="3200" b="1" dirty="0">
                <a:latin typeface="Arial Black" panose="020B0A04020102020204" pitchFamily="34" charset="0"/>
              </a:rPr>
              <a:t>e 2 </a:t>
            </a:r>
            <a:r>
              <a:rPr lang="pt-BR" sz="3200" b="1" dirty="0" err="1">
                <a:latin typeface="Arial Black" panose="020B0A04020102020204" pitchFamily="34" charset="0"/>
              </a:rPr>
              <a:t>Macabeus</a:t>
            </a:r>
            <a:r>
              <a:rPr lang="pt-BR" sz="3200" b="1" dirty="0">
                <a:latin typeface="Arial Black" panose="020B0A04020102020204" pitchFamily="34" charset="0"/>
              </a:rPr>
              <a:t> </a:t>
            </a:r>
            <a:endParaRPr lang="pt-BR" sz="3200" b="1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latin typeface="Arial Black" panose="020B0A04020102020204" pitchFamily="34" charset="0"/>
              </a:rPr>
              <a:t>(</a:t>
            </a:r>
            <a:r>
              <a:rPr lang="pt-BR" sz="3200" b="1" dirty="0">
                <a:latin typeface="Arial Black" panose="020B0A04020102020204" pitchFamily="34" charset="0"/>
              </a:rPr>
              <a:t>e partes de Ester e Daniel) </a:t>
            </a:r>
            <a:endParaRPr lang="pt-BR" sz="3200" dirty="0">
              <a:latin typeface="Arial Black" panose="020B0A04020102020204" pitchFamily="34" charset="0"/>
            </a:endParaRPr>
          </a:p>
        </p:txBody>
      </p:sp>
      <p:pic>
        <p:nvPicPr>
          <p:cNvPr id="4" name="Picture 2" descr="A Palavra é Deus, na Sagrada escritura Ele fala aos homens! - Comunidade  Oás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279" y="5413829"/>
            <a:ext cx="2475721" cy="144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662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blogger.googleusercontent.com/img/b/R29vZ2xl/AVvXsEhHIxrNHZtIHNGg9G1qoDVP0dCT_JaMRMOV5ul6pW-rnrJJxsBochVDiRViTDWkeArJlWc1pMsOzyu5AxASgmvChMMru1aYwAZuoF-oZfaPHDkbTFJ0wnYDym5pSeMKM2ENuzZprf-NbhJZ/s1600/vedas%2525201%255B1%255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763" y="1282464"/>
            <a:ext cx="7690237" cy="452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blogger.googleusercontent.com/img/b/R29vZ2xl/AVvXsEh1M7n-0xa5F82lwMn0n2Nwisbi66i0k7GteOq304-M9VU_GrNte6djOup3vG7WQf2rR-qJ1tFV2lEZWeefbgx4_Va1FhPixqlZID_BQHOQ4Eff8jrQ4ArRlemXnGhAHDlJDiHUcmInkMk_/s1600/imag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1" r="15543"/>
          <a:stretch/>
        </p:blipFill>
        <p:spPr bwMode="auto">
          <a:xfrm>
            <a:off x="270456" y="145333"/>
            <a:ext cx="2691686" cy="404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962142" y="145333"/>
            <a:ext cx="92298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Arial Black" panose="020B0A04020102020204" pitchFamily="34" charset="0"/>
              </a:rPr>
              <a:t>LIVROS SAGRADOS DO HINDUISMO </a:t>
            </a:r>
          </a:p>
          <a:p>
            <a:pPr algn="ctr"/>
            <a:r>
              <a:rPr lang="pt-BR" sz="2400" b="1" dirty="0" smtClean="0">
                <a:latin typeface="Arial Black" panose="020B0A04020102020204" pitchFamily="34" charset="0"/>
              </a:rPr>
              <a:t>3500 </a:t>
            </a:r>
            <a:r>
              <a:rPr lang="pt-BR" sz="2400" b="1" dirty="0" err="1" smtClean="0">
                <a:latin typeface="Arial Black" panose="020B0A04020102020204" pitchFamily="34" charset="0"/>
              </a:rPr>
              <a:t>a.C</a:t>
            </a:r>
            <a:r>
              <a:rPr lang="pt-BR" sz="2400" b="1" dirty="0" smtClean="0">
                <a:latin typeface="Arial Black" panose="020B0A04020102020204" pitchFamily="34" charset="0"/>
              </a:rPr>
              <a:t> (a religião mais antiga do mundo)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8638" y="4365491"/>
            <a:ext cx="43273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Primeiro transmitidos oralmente 3500 anos </a:t>
            </a:r>
            <a:r>
              <a:rPr lang="pt-BR" sz="2000" b="1" dirty="0" err="1" smtClean="0"/>
              <a:t>a.C</a:t>
            </a:r>
            <a:r>
              <a:rPr lang="pt-BR" sz="2000" b="1" dirty="0" smtClean="0"/>
              <a:t> </a:t>
            </a:r>
          </a:p>
          <a:p>
            <a:pPr algn="ctr"/>
            <a:r>
              <a:rPr lang="pt-BR" sz="2000" b="1" dirty="0" smtClean="0"/>
              <a:t>e por escrito entre  10º </a:t>
            </a:r>
            <a:r>
              <a:rPr lang="pt-BR" sz="2000" b="1" dirty="0"/>
              <a:t>e </a:t>
            </a:r>
            <a:r>
              <a:rPr lang="pt-BR" sz="2000" b="1" dirty="0" smtClean="0"/>
              <a:t>9º </a:t>
            </a:r>
            <a:r>
              <a:rPr lang="pt-BR" sz="2000" b="1" dirty="0"/>
              <a:t>a.C</a:t>
            </a:r>
            <a:r>
              <a:rPr lang="pt-BR" sz="2000" b="1" dirty="0" smtClean="0"/>
              <a:t>. </a:t>
            </a:r>
          </a:p>
          <a:p>
            <a:pPr algn="ctr"/>
            <a:r>
              <a:rPr lang="pt-BR" sz="2000" b="1" dirty="0" smtClean="0"/>
              <a:t>em compilação </a:t>
            </a:r>
            <a:r>
              <a:rPr lang="pt-BR" sz="2000" b="1" dirty="0"/>
              <a:t>de hinos e preces</a:t>
            </a:r>
          </a:p>
        </p:txBody>
      </p:sp>
      <p:sp>
        <p:nvSpPr>
          <p:cNvPr id="7" name="Retângulo 6"/>
          <p:cNvSpPr/>
          <p:nvPr/>
        </p:nvSpPr>
        <p:spPr>
          <a:xfrm>
            <a:off x="242372" y="5978281"/>
            <a:ext cx="11949627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</a:rPr>
              <a:t>O </a:t>
            </a:r>
            <a:r>
              <a:rPr lang="pt-BR" sz="20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Mahābhārata</a:t>
            </a:r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2500 anos </a:t>
            </a:r>
            <a:r>
              <a:rPr lang="pt-BR" sz="20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a.C</a:t>
            </a:r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 = Conjunto de 18 livros em poesias</a:t>
            </a:r>
            <a:endParaRPr lang="pt-B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024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iastoppers.in/wp-content/uploads/2024/06/Tripitaka-Images-ias-toppe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367" y="1408874"/>
            <a:ext cx="9001193" cy="530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115910"/>
            <a:ext cx="3657600" cy="646633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BUDHISMO</a:t>
            </a:r>
            <a:endParaRPr lang="pt-BR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245475" y="762543"/>
            <a:ext cx="4198511" cy="80021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Arial Black" panose="020B0A04020102020204" pitchFamily="34" charset="0"/>
              </a:rPr>
              <a:t>o </a:t>
            </a:r>
            <a:r>
              <a:rPr lang="pt-BR" sz="2800" dirty="0" err="1" smtClean="0">
                <a:latin typeface="Arial Black" panose="020B0A04020102020204" pitchFamily="34" charset="0"/>
              </a:rPr>
              <a:t>Tripitaka</a:t>
            </a:r>
            <a:endParaRPr lang="pt-BR" sz="2800" dirty="0">
              <a:latin typeface="Arial Black" panose="020B0A04020102020204" pitchFamily="34" charset="0"/>
            </a:endParaRPr>
          </a:p>
          <a:p>
            <a:pPr algn="ctr"/>
            <a:r>
              <a:rPr lang="pt-BR" dirty="0">
                <a:latin typeface="Arial Black" panose="020B0A04020102020204" pitchFamily="34" charset="0"/>
              </a:rPr>
              <a:t>Sidarta Gautama (560-480 a.C</a:t>
            </a:r>
            <a:r>
              <a:rPr lang="pt-BR" dirty="0" smtClean="0">
                <a:latin typeface="Arial Black" panose="020B0A04020102020204" pitchFamily="34" charset="0"/>
              </a:rPr>
              <a:t>.)</a:t>
            </a:r>
            <a:endParaRPr lang="pt-BR" dirty="0">
              <a:latin typeface="Arial Black" panose="020B0A04020102020204" pitchFamily="34" charset="0"/>
            </a:endParaRPr>
          </a:p>
        </p:txBody>
      </p:sp>
      <p:pic>
        <p:nvPicPr>
          <p:cNvPr id="2054" name="Picture 6" descr="Post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987" y="-58726"/>
            <a:ext cx="4621235" cy="346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537139" y="2854208"/>
            <a:ext cx="1584102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As regras de conduta</a:t>
            </a:r>
            <a:endParaRPr lang="pt-BR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4326797" y="1489571"/>
            <a:ext cx="2539284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Os discursos de </a:t>
            </a:r>
            <a:r>
              <a:rPr lang="pt-BR" b="1" dirty="0" err="1" smtClean="0"/>
              <a:t>Budha</a:t>
            </a:r>
            <a:endParaRPr lang="pt-BR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7176686" y="3234102"/>
            <a:ext cx="1584102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As Doutrinas</a:t>
            </a:r>
            <a:endParaRPr lang="pt-BR" b="1" dirty="0"/>
          </a:p>
        </p:txBody>
      </p:sp>
      <p:pic>
        <p:nvPicPr>
          <p:cNvPr id="2056" name="Picture 8" descr="Tripita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0" y="767127"/>
            <a:ext cx="2396586" cy="319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744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6061" y="285728"/>
            <a:ext cx="9517487" cy="1143000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 Palavra de Deus: A revelação</a:t>
            </a:r>
            <a:endParaRPr lang="pt-BR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703355" y="1594011"/>
            <a:ext cx="7447566" cy="3051325"/>
          </a:xfrm>
        </p:spPr>
        <p:txBody>
          <a:bodyPr>
            <a:normAutofit/>
          </a:bodyPr>
          <a:lstStyle/>
          <a:p>
            <a:r>
              <a:rPr lang="pt-BR" dirty="0" smtClean="0"/>
              <a:t>“</a:t>
            </a:r>
            <a:r>
              <a:rPr lang="pt-BR" b="1" dirty="0" smtClean="0">
                <a:solidFill>
                  <a:srgbClr val="0070C0"/>
                </a:solidFill>
              </a:rPr>
              <a:t>Quis Deus</a:t>
            </a:r>
            <a:r>
              <a:rPr lang="pt-BR" dirty="0" smtClean="0">
                <a:solidFill>
                  <a:srgbClr val="0070C0"/>
                </a:solidFill>
              </a:rPr>
              <a:t>, </a:t>
            </a:r>
            <a:r>
              <a:rPr lang="pt-BR" dirty="0" smtClean="0"/>
              <a:t>na sua bondade e sabedoria, revelar-se a si mesmo e manifestar o mistério de sua vontade (Ef1,9);</a:t>
            </a:r>
          </a:p>
          <a:p>
            <a:r>
              <a:rPr lang="pt-BR" b="1" dirty="0" smtClean="0">
                <a:solidFill>
                  <a:srgbClr val="0070C0"/>
                </a:solidFill>
              </a:rPr>
              <a:t>Os homens têm acesso </a:t>
            </a:r>
            <a:r>
              <a:rPr lang="pt-BR" b="1" i="1" dirty="0" smtClean="0"/>
              <a:t>ao Pai</a:t>
            </a:r>
            <a:r>
              <a:rPr lang="pt-BR" dirty="0" smtClean="0"/>
              <a:t> e se tornam participantes da natureza divina </a:t>
            </a:r>
            <a:r>
              <a:rPr lang="pt-BR" b="1" i="1" dirty="0" smtClean="0"/>
              <a:t>por Cristo</a:t>
            </a:r>
            <a:r>
              <a:rPr lang="pt-BR" b="1" dirty="0" smtClean="0"/>
              <a:t>, </a:t>
            </a:r>
            <a:r>
              <a:rPr lang="pt-BR" dirty="0" smtClean="0"/>
              <a:t>Verbo encarnado</a:t>
            </a:r>
            <a:r>
              <a:rPr lang="pt-BR" b="1" i="1" dirty="0" smtClean="0"/>
              <a:t>, no Espírito Santo</a:t>
            </a:r>
            <a:r>
              <a:rPr lang="pt-BR" b="1" dirty="0" smtClean="0"/>
              <a:t>”</a:t>
            </a:r>
            <a:r>
              <a:rPr lang="pt-BR" dirty="0" smtClean="0"/>
              <a:t>  DV 2</a:t>
            </a:r>
            <a:endParaRPr lang="pt-BR" dirty="0"/>
          </a:p>
        </p:txBody>
      </p:sp>
      <p:sp>
        <p:nvSpPr>
          <p:cNvPr id="4" name="Seta para baixo 3"/>
          <p:cNvSpPr/>
          <p:nvPr/>
        </p:nvSpPr>
        <p:spPr>
          <a:xfrm>
            <a:off x="10722425" y="2225431"/>
            <a:ext cx="500066" cy="21431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 para cima 4"/>
          <p:cNvSpPr/>
          <p:nvPr/>
        </p:nvSpPr>
        <p:spPr>
          <a:xfrm>
            <a:off x="11222491" y="2296869"/>
            <a:ext cx="428628" cy="257176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osto feliz 5"/>
          <p:cNvSpPr/>
          <p:nvPr/>
        </p:nvSpPr>
        <p:spPr>
          <a:xfrm>
            <a:off x="10650987" y="4297133"/>
            <a:ext cx="1000132" cy="1285884"/>
          </a:xfrm>
          <a:prstGeom prst="smileyFac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2706" name="Picture 2" descr="http://www.jovensconectados.org.br/wp-content/uploads/2014/06/trindade_ruble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79515" y="-120748"/>
            <a:ext cx="2071670" cy="26151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osto feliz 7"/>
          <p:cNvSpPr/>
          <p:nvPr/>
        </p:nvSpPr>
        <p:spPr>
          <a:xfrm>
            <a:off x="11151053" y="5368703"/>
            <a:ext cx="1000132" cy="1285884"/>
          </a:xfrm>
          <a:prstGeom prst="smileyFac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osto feliz 8"/>
          <p:cNvSpPr/>
          <p:nvPr/>
        </p:nvSpPr>
        <p:spPr>
          <a:xfrm>
            <a:off x="10222359" y="5368703"/>
            <a:ext cx="1000132" cy="1285884"/>
          </a:xfrm>
          <a:prstGeom prst="smileyFac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730606" y="1428728"/>
            <a:ext cx="121444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B050"/>
                </a:solidFill>
              </a:rPr>
              <a:t>A Razão e </a:t>
            </a:r>
          </a:p>
          <a:p>
            <a:r>
              <a:rPr lang="pt-BR" sz="3200" b="1" dirty="0">
                <a:solidFill>
                  <a:srgbClr val="00B050"/>
                </a:solidFill>
              </a:rPr>
              <a:t>a Fé</a:t>
            </a:r>
          </a:p>
        </p:txBody>
      </p:sp>
      <p:pic>
        <p:nvPicPr>
          <p:cNvPr id="11" name="Picture 10" descr="Budha Imagens – Download Grátis no Freepi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6" t="6572" r="13360" b="8408"/>
          <a:stretch/>
        </p:blipFill>
        <p:spPr bwMode="auto">
          <a:xfrm>
            <a:off x="88945" y="3697275"/>
            <a:ext cx="2614410" cy="301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2725591" y="4613521"/>
            <a:ext cx="7403094" cy="193899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dirty="0">
                <a:solidFill>
                  <a:schemeClr val="bg1"/>
                </a:solidFill>
                <a:latin typeface="Arial Black" panose="020B0A04020102020204" pitchFamily="34" charset="0"/>
              </a:rPr>
              <a:t>Muitas vezes e de diversos modos outrora falou Deus aos nossos pais pelos profetas</a:t>
            </a:r>
            <a:r>
              <a:rPr lang="pt-BR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.</a:t>
            </a:r>
            <a:r>
              <a:rPr lang="pt-BR" sz="2000" dirty="0">
                <a:solidFill>
                  <a:schemeClr val="bg1"/>
                </a:solidFill>
                <a:latin typeface="Arial Black" panose="020B0A04020102020204" pitchFamily="34" charset="0"/>
              </a:rPr>
              <a:t> Ultimamente nos falou por seu Filho, que constituiu herdeiro universal, pelo qual criou todas as </a:t>
            </a:r>
            <a:r>
              <a:rPr lang="pt-BR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coisas (</a:t>
            </a:r>
            <a:r>
              <a:rPr lang="pt-BR" sz="20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Hb</a:t>
            </a:r>
            <a:r>
              <a:rPr lang="pt-BR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1,1-2)</a:t>
            </a:r>
            <a:endParaRPr lang="pt-BR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23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03031" y="179785"/>
            <a:ext cx="12003110" cy="840581"/>
          </a:xfr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pt-BR" sz="2400" b="1" dirty="0">
                <a:latin typeface="Arial Black" panose="020B0A04020102020204" pitchFamily="34" charset="0"/>
              </a:rPr>
              <a:t/>
            </a:r>
            <a:br>
              <a:rPr lang="pt-BR" sz="2400" b="1" dirty="0">
                <a:latin typeface="Arial Black" panose="020B0A04020102020204" pitchFamily="34" charset="0"/>
              </a:rPr>
            </a:br>
            <a:r>
              <a:rPr lang="pt-BR" sz="2400" b="1" dirty="0">
                <a:latin typeface="Arial Black" panose="020B0A04020102020204" pitchFamily="34" charset="0"/>
              </a:rPr>
              <a:t/>
            </a:r>
            <a:br>
              <a:rPr lang="pt-BR" sz="2400" b="1" dirty="0">
                <a:latin typeface="Arial Black" panose="020B0A04020102020204" pitchFamily="34" charset="0"/>
              </a:rPr>
            </a:br>
            <a:r>
              <a:rPr lang="pt-BR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II.  A SAGRADA ESCRITURA:  A PALAVRA DE DEUS</a:t>
            </a:r>
            <a:r>
              <a:rPr lang="pt-BR" sz="2100" dirty="0"/>
              <a:t/>
            </a:r>
            <a:br>
              <a:rPr lang="pt-BR" sz="2100" dirty="0"/>
            </a:br>
            <a:r>
              <a:rPr lang="pt-BR" sz="2100" dirty="0"/>
              <a:t/>
            </a:r>
            <a:br>
              <a:rPr lang="pt-BR" sz="2100" dirty="0"/>
            </a:br>
            <a:endParaRPr lang="pt-BR" sz="21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87344" y="1102723"/>
            <a:ext cx="7301625" cy="5621629"/>
          </a:xfrm>
          <a:ln>
            <a:solidFill>
              <a:schemeClr val="accent4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O MUNDO DA PALAVRA HUMANA</a:t>
            </a:r>
          </a:p>
          <a:p>
            <a:pPr marL="385763" indent="-385763">
              <a:lnSpc>
                <a:spcPct val="150000"/>
              </a:lnSpc>
              <a:buAutoNum type="arabicPeriod"/>
            </a:pPr>
            <a:r>
              <a:rPr lang="pt-BR" dirty="0" smtClean="0">
                <a:latin typeface="Arial Black" panose="020B0A04020102020204" pitchFamily="34" charset="0"/>
              </a:rPr>
              <a:t> O </a:t>
            </a:r>
            <a:r>
              <a:rPr lang="pt-BR" dirty="0">
                <a:latin typeface="Arial Black" panose="020B0A04020102020204" pitchFamily="34" charset="0"/>
              </a:rPr>
              <a:t>homem é “Homo </a:t>
            </a:r>
            <a:r>
              <a:rPr lang="pt-BR" dirty="0" err="1">
                <a:latin typeface="Arial Black" panose="020B0A04020102020204" pitchFamily="34" charset="0"/>
              </a:rPr>
              <a:t>Loquens</a:t>
            </a:r>
            <a:r>
              <a:rPr lang="pt-BR" dirty="0">
                <a:latin typeface="Arial Black" panose="020B0A04020102020204" pitchFamily="34" charset="0"/>
              </a:rPr>
              <a:t>” (o homem é o animal que fala</a:t>
            </a:r>
            <a:r>
              <a:rPr lang="pt-BR" dirty="0" smtClean="0">
                <a:latin typeface="Arial Black" panose="020B0A04020102020204" pitchFamily="34" charset="0"/>
              </a:rPr>
              <a:t>)</a:t>
            </a:r>
          </a:p>
          <a:p>
            <a:pPr marL="385763" indent="-385763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pt-BR" dirty="0" smtClean="0">
                <a:latin typeface="Arial Black" panose="020B0A04020102020204" pitchFamily="34" charset="0"/>
              </a:rPr>
              <a:t> A </a:t>
            </a:r>
            <a:r>
              <a:rPr lang="pt-BR" dirty="0">
                <a:latin typeface="Arial Black" panose="020B0A04020102020204" pitchFamily="34" charset="0"/>
              </a:rPr>
              <a:t>Palavra de </a:t>
            </a:r>
            <a:r>
              <a:rPr lang="pt-BR" dirty="0" smtClean="0">
                <a:latin typeface="Arial Black" panose="020B0A04020102020204" pitchFamily="34" charset="0"/>
              </a:rPr>
              <a:t>Deus: </a:t>
            </a:r>
            <a:r>
              <a:rPr lang="pt-BR" dirty="0">
                <a:latin typeface="Arial Black" panose="020B0A04020102020204" pitchFamily="34" charset="0"/>
              </a:rPr>
              <a:t>o diálogo amical de </a:t>
            </a:r>
            <a:r>
              <a:rPr lang="pt-BR" dirty="0" smtClean="0">
                <a:latin typeface="Arial Black" panose="020B0A04020102020204" pitchFamily="34" charset="0"/>
              </a:rPr>
              <a:t>Deus com os homens </a:t>
            </a:r>
            <a:r>
              <a:rPr lang="pt-BR" dirty="0">
                <a:latin typeface="Arial Black" panose="020B0A04020102020204" pitchFamily="34" charset="0"/>
              </a:rPr>
              <a:t>(DV 2</a:t>
            </a:r>
            <a:r>
              <a:rPr lang="pt-BR" dirty="0" smtClean="0">
                <a:latin typeface="Arial Black" panose="020B0A04020102020204" pitchFamily="34" charset="0"/>
              </a:rPr>
              <a:t>)</a:t>
            </a:r>
          </a:p>
          <a:p>
            <a:pPr marL="385763" indent="-385763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pt-BR" dirty="0" smtClean="0">
                <a:latin typeface="Arial Black" panose="020B0A04020102020204" pitchFamily="34" charset="0"/>
              </a:rPr>
              <a:t> A </a:t>
            </a:r>
            <a:r>
              <a:rPr lang="pt-BR" dirty="0">
                <a:latin typeface="Arial Black" panose="020B0A04020102020204" pitchFamily="34" charset="0"/>
              </a:rPr>
              <a:t>Palavra de Deus: revelação e </a:t>
            </a:r>
            <a:r>
              <a:rPr lang="pt-BR" dirty="0" smtClean="0">
                <a:latin typeface="Arial Black" panose="020B0A04020102020204" pitchFamily="34" charset="0"/>
              </a:rPr>
              <a:t>aliança</a:t>
            </a:r>
          </a:p>
          <a:p>
            <a:pPr marL="385763" indent="-385763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pt-BR" dirty="0" smtClean="0">
                <a:latin typeface="Arial Black" panose="020B0A04020102020204" pitchFamily="34" charset="0"/>
              </a:rPr>
              <a:t> A </a:t>
            </a:r>
            <a:r>
              <a:rPr lang="pt-BR" dirty="0">
                <a:latin typeface="Arial Black" panose="020B0A04020102020204" pitchFamily="34" charset="0"/>
              </a:rPr>
              <a:t>Revelação na história e através a história. </a:t>
            </a:r>
            <a:endParaRPr lang="pt-BR" dirty="0" smtClean="0">
              <a:latin typeface="Arial Black" panose="020B0A04020102020204" pitchFamily="34" charset="0"/>
            </a:endParaRPr>
          </a:p>
          <a:p>
            <a:pPr marL="385763" indent="-385763">
              <a:buFont typeface="Arial" panose="020B0604020202020204" pitchFamily="34" charset="0"/>
              <a:buAutoNum type="arabicPeriod"/>
            </a:pPr>
            <a:endParaRPr lang="pt-BR" dirty="0">
              <a:latin typeface="Arial Black" panose="020B0A04020102020204" pitchFamily="34" charset="0"/>
            </a:endParaRPr>
          </a:p>
          <a:p>
            <a:pPr marL="385763" indent="-385763">
              <a:buFont typeface="Arial" panose="020B0604020202020204" pitchFamily="34" charset="0"/>
              <a:buAutoNum type="arabicPeriod"/>
            </a:pPr>
            <a:endParaRPr lang="pt-BR" dirty="0">
              <a:latin typeface="Arial Black" panose="020B0A04020102020204" pitchFamily="34" charset="0"/>
            </a:endParaRPr>
          </a:p>
          <a:p>
            <a:pPr marL="385763" indent="-385763">
              <a:buFont typeface="Arial" panose="020B0604020202020204" pitchFamily="34" charset="0"/>
              <a:buAutoNum type="arabicPeriod"/>
            </a:pPr>
            <a:endParaRPr lang="pt-BR" dirty="0">
              <a:latin typeface="Arial Black" panose="020B0A04020102020204" pitchFamily="34" charset="0"/>
            </a:endParaRPr>
          </a:p>
          <a:p>
            <a:pPr marL="385763" indent="-385763">
              <a:buAutoNum type="arabicPeriod"/>
            </a:pPr>
            <a:endParaRPr lang="pt-BR" dirty="0">
              <a:latin typeface="Arial Black" panose="020B0A04020102020204" pitchFamily="34" charset="0"/>
            </a:endParaRPr>
          </a:p>
          <a:p>
            <a:endParaRPr lang="pt-BR" dirty="0" smtClean="0">
              <a:latin typeface="Arial Black" panose="020B0A04020102020204" pitchFamily="34" charset="0"/>
            </a:endParaRPr>
          </a:p>
          <a:p>
            <a:endParaRPr lang="pt-BR" dirty="0">
              <a:latin typeface="Arial Black" panose="020B0A04020102020204" pitchFamily="34" charset="0"/>
            </a:endParaRPr>
          </a:p>
        </p:txBody>
      </p:sp>
      <p:pic>
        <p:nvPicPr>
          <p:cNvPr id="3076" name="Picture 4" descr="Comunicação: O que é, Tipos, Importância, Elementos, Form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6027"/>
            <a:ext cx="4787344" cy="267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oRtUgUêS nA TeLa: eLeMeNtOs dA CoMuNiCaÇã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59" y="3710520"/>
            <a:ext cx="4430334" cy="301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252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076" y="293980"/>
            <a:ext cx="12101848" cy="11430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 Bíblia: uma pessoa</a:t>
            </a:r>
            <a:endParaRPr lang="pt-BR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3763689"/>
            <a:ext cx="8435662" cy="3275847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pt-BR" sz="1900" b="1" dirty="0" smtClean="0">
                <a:latin typeface="Arial Black" panose="020B0A04020102020204" pitchFamily="34" charset="0"/>
              </a:rPr>
              <a:t>A história é o lugar da manifestação </a:t>
            </a:r>
            <a:r>
              <a:rPr lang="pt-BR" sz="1900" b="1" dirty="0">
                <a:latin typeface="Arial Black" panose="020B0A04020102020204" pitchFamily="34" charset="0"/>
              </a:rPr>
              <a:t>de Deus; é o entendimento do homem do seu Deus através </a:t>
            </a:r>
            <a:r>
              <a:rPr lang="pt-BR" sz="1900" b="1" dirty="0" smtClean="0">
                <a:latin typeface="Arial Black" panose="020B0A04020102020204" pitchFamily="34" charset="0"/>
              </a:rPr>
              <a:t>da </a:t>
            </a:r>
            <a:r>
              <a:rPr lang="pt-BR" sz="1900" b="1" dirty="0">
                <a:latin typeface="Arial Black" panose="020B0A04020102020204" pitchFamily="34" charset="0"/>
              </a:rPr>
              <a:t>sua </a:t>
            </a:r>
            <a:r>
              <a:rPr lang="pt-BR" sz="1900" b="1" dirty="0" smtClean="0">
                <a:latin typeface="Arial Black" panose="020B0A04020102020204" pitchFamily="34" charset="0"/>
              </a:rPr>
              <a:t>história; </a:t>
            </a:r>
          </a:p>
          <a:p>
            <a:pPr>
              <a:lnSpc>
                <a:spcPct val="170000"/>
              </a:lnSpc>
            </a:pPr>
            <a:r>
              <a:rPr lang="pt-BR" sz="1900" b="1" dirty="0" smtClean="0">
                <a:latin typeface="Arial Black" panose="020B0A04020102020204" pitchFamily="34" charset="0"/>
              </a:rPr>
              <a:t>A bíblia é um conjunto de livros, escrito em várias épocas, por várias pessoas, mas sob o mesmo autor: o Espirito Santo </a:t>
            </a:r>
          </a:p>
        </p:txBody>
      </p:sp>
      <p:pic>
        <p:nvPicPr>
          <p:cNvPr id="5" name="Picture 4" descr="Comunicação: O que é, Tipos, Importância, Elementos, Form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67" y="1436980"/>
            <a:ext cx="4023362" cy="224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A Comunicação Divina: Reflexões sobre a Conexão entre Deus e a Humanidade –  Pensando a Bíbl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662" y="4084376"/>
            <a:ext cx="3593206" cy="266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4261620" y="1436980"/>
            <a:ext cx="78853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 smtClean="0">
                <a:latin typeface="Arial Black" panose="020B0A04020102020204" pitchFamily="34" charset="0"/>
              </a:rPr>
              <a:t>“No </a:t>
            </a:r>
            <a:r>
              <a:rPr lang="pt-BR" sz="2000" b="1" dirty="0">
                <a:latin typeface="Arial Black" panose="020B0A04020102020204" pitchFamily="34" charset="0"/>
              </a:rPr>
              <a:t>princípio era o Verbo, e o Verbo estava junto de Deus e o Verbo era Deus</a:t>
            </a:r>
            <a:r>
              <a:rPr lang="pt-BR" sz="2000" b="1" dirty="0" smtClean="0">
                <a:latin typeface="Arial Black" panose="020B0A04020102020204" pitchFamily="34" charset="0"/>
              </a:rPr>
              <a:t>. E </a:t>
            </a:r>
            <a:r>
              <a:rPr lang="pt-BR" sz="2000" b="1" dirty="0">
                <a:latin typeface="Arial Black" panose="020B0A04020102020204" pitchFamily="34" charset="0"/>
              </a:rPr>
              <a:t>o Verbo se fez carne e habitou entre </a:t>
            </a:r>
            <a:r>
              <a:rPr lang="pt-BR" sz="2000" b="1" dirty="0" smtClean="0">
                <a:latin typeface="Arial Black" panose="020B0A04020102020204" pitchFamily="34" charset="0"/>
              </a:rPr>
              <a:t>nós” </a:t>
            </a:r>
            <a:r>
              <a:rPr lang="pt-BR" sz="2000" b="1" dirty="0">
                <a:latin typeface="Arial Black" panose="020B0A04020102020204" pitchFamily="34" charset="0"/>
              </a:rPr>
              <a:t>(</a:t>
            </a:r>
            <a:r>
              <a:rPr lang="pt-BR" sz="2000" b="1" dirty="0" err="1">
                <a:latin typeface="Arial Black" panose="020B0A04020102020204" pitchFamily="34" charset="0"/>
              </a:rPr>
              <a:t>Jo</a:t>
            </a:r>
            <a:r>
              <a:rPr lang="pt-BR" sz="2000" b="1" dirty="0">
                <a:latin typeface="Arial Black" panose="020B0A04020102020204" pitchFamily="34" charset="0"/>
              </a:rPr>
              <a:t> 1,1.14)</a:t>
            </a:r>
          </a:p>
          <a:p>
            <a:pPr>
              <a:lnSpc>
                <a:spcPct val="150000"/>
              </a:lnSpc>
            </a:pPr>
            <a:endParaRPr lang="pt-BR" sz="20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55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031" y="365124"/>
            <a:ext cx="12088969" cy="182428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pt-BR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 BÍBLIA NÃO E UM LIVRO DE HISTÓRIA NEM DA CIENCIA, MAS TEOLÓGICO</a:t>
            </a:r>
            <a:endParaRPr lang="pt-BR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3639" y="2511379"/>
            <a:ext cx="10812887" cy="408904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3600" dirty="0"/>
              <a:t>“ Deus quis manifestar e comunicar-se a si mesmo, e sua vontade sobre a salvação dos seres humanos, “chamando-nos participar dos bens divinos, que ultrapassam inteiramente a inteligência humana” DV 6.</a:t>
            </a:r>
          </a:p>
          <a:p>
            <a:pPr>
              <a:lnSpc>
                <a:spcPct val="150000"/>
              </a:lnSpc>
            </a:pP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281646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36525"/>
            <a:ext cx="12192000" cy="1444625"/>
          </a:xfrm>
          <a:solidFill>
            <a:schemeClr val="accent1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pt-BR" sz="2800" b="1" dirty="0" smtClean="0">
                <a:latin typeface="Arial Black" panose="020B0A04020102020204" pitchFamily="34" charset="0"/>
              </a:rPr>
              <a:t/>
            </a:r>
            <a:br>
              <a:rPr lang="pt-BR" sz="2800" b="1" dirty="0" smtClean="0">
                <a:latin typeface="Arial Black" panose="020B0A04020102020204" pitchFamily="34" charset="0"/>
              </a:rPr>
            </a:br>
            <a:r>
              <a:rPr lang="pt-BR" sz="2800" b="1" dirty="0" smtClean="0">
                <a:latin typeface="Arial Black" panose="020B0A04020102020204" pitchFamily="34" charset="0"/>
              </a:rPr>
              <a:t/>
            </a:r>
            <a:br>
              <a:rPr lang="pt-BR" sz="2800" b="1" dirty="0" smtClean="0">
                <a:latin typeface="Arial Black" panose="020B0A04020102020204" pitchFamily="34" charset="0"/>
              </a:rPr>
            </a:br>
            <a:r>
              <a:rPr lang="pt-BR" sz="2800" b="1" dirty="0" smtClean="0">
                <a:latin typeface="Arial Black" panose="020B0A04020102020204" pitchFamily="34" charset="0"/>
              </a:rPr>
              <a:t/>
            </a:r>
            <a:br>
              <a:rPr lang="pt-BR" sz="2800" b="1" dirty="0" smtClean="0">
                <a:latin typeface="Arial Black" panose="020B0A04020102020204" pitchFamily="34" charset="0"/>
              </a:rPr>
            </a:br>
            <a:r>
              <a:rPr lang="pt-BR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VII</a:t>
            </a:r>
            <a:r>
              <a:rPr lang="pt-BR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.  A LINGUAGEM </a:t>
            </a:r>
            <a:r>
              <a:rPr lang="pt-BR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BÍBLICA</a:t>
            </a:r>
            <a:br>
              <a:rPr lang="pt-BR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pt-BR" sz="2800" b="1" dirty="0" smtClean="0">
                <a:latin typeface="Arial Black" panose="020B0A04020102020204" pitchFamily="34" charset="0"/>
              </a:rPr>
              <a:t/>
            </a:r>
            <a:br>
              <a:rPr lang="pt-BR" sz="2800" b="1" dirty="0" smtClean="0">
                <a:latin typeface="Arial Black" panose="020B0A04020102020204" pitchFamily="34" charset="0"/>
              </a:rPr>
            </a:br>
            <a:r>
              <a:rPr lang="pt-BR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Como deve ler a Bíblia? Qual sua linguagem?</a:t>
            </a: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/>
              <a:t/>
            </a:r>
            <a:br>
              <a:rPr lang="pt-BR" sz="2800" dirty="0"/>
            </a:b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3350" y="2099256"/>
            <a:ext cx="11728092" cy="4758743"/>
          </a:xfrm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lvl="0"/>
            <a:r>
              <a:rPr lang="pt-BR" b="1" dirty="0" smtClean="0"/>
              <a:t>Ler no </a:t>
            </a:r>
            <a:r>
              <a:rPr lang="pt-BR" b="1" dirty="0"/>
              <a:t>contexto total da </a:t>
            </a:r>
            <a:r>
              <a:rPr lang="pt-BR" b="1" dirty="0" smtClean="0"/>
              <a:t>revelação;</a:t>
            </a:r>
          </a:p>
          <a:p>
            <a:pPr lvl="0"/>
            <a:r>
              <a:rPr lang="pt-BR" b="1" dirty="0" smtClean="0"/>
              <a:t>Ler entendendo o texto escrito: em qual época, com qual linguagem e com qual intenção. </a:t>
            </a:r>
            <a:endParaRPr lang="pt-BR" dirty="0"/>
          </a:p>
          <a:p>
            <a:r>
              <a:rPr lang="pt-BR" b="1" dirty="0"/>
              <a:t>L</a:t>
            </a:r>
            <a:r>
              <a:rPr lang="pt-BR" b="1" dirty="0" smtClean="0"/>
              <a:t>er </a:t>
            </a:r>
            <a:r>
              <a:rPr lang="pt-BR" b="1" dirty="0"/>
              <a:t>dentro da Tradição e do ensino da Igreja.</a:t>
            </a:r>
            <a:r>
              <a:rPr lang="pt-BR" dirty="0"/>
              <a:t> </a:t>
            </a:r>
            <a:endParaRPr lang="pt-BR" dirty="0" smtClean="0"/>
          </a:p>
          <a:p>
            <a:r>
              <a:rPr lang="pt-BR" b="1" dirty="0" smtClean="0"/>
              <a:t>Ler a partir de Cristo e a partir do NT</a:t>
            </a:r>
          </a:p>
          <a:p>
            <a:r>
              <a:rPr lang="pt-BR" b="1" dirty="0" smtClean="0"/>
              <a:t>Entender o </a:t>
            </a:r>
            <a:r>
              <a:rPr lang="pt-BR" b="1" dirty="0"/>
              <a:t>sentido literal e o sentido teológico</a:t>
            </a:r>
            <a:r>
              <a:rPr lang="pt-BR" b="1" dirty="0" smtClean="0"/>
              <a:t>.</a:t>
            </a:r>
          </a:p>
          <a:p>
            <a:pPr lvl="1"/>
            <a:r>
              <a:rPr lang="pt-BR" b="1" dirty="0">
                <a:solidFill>
                  <a:srgbClr val="0070C0"/>
                </a:solidFill>
              </a:rPr>
              <a:t>o sentido literal </a:t>
            </a:r>
            <a:endParaRPr lang="pt-BR" dirty="0">
              <a:solidFill>
                <a:srgbClr val="0070C0"/>
              </a:solidFill>
            </a:endParaRPr>
          </a:p>
          <a:p>
            <a:pPr lvl="1"/>
            <a:r>
              <a:rPr lang="pt-BR" b="1" dirty="0">
                <a:solidFill>
                  <a:srgbClr val="0070C0"/>
                </a:solidFill>
              </a:rPr>
              <a:t>o sentido </a:t>
            </a:r>
            <a:r>
              <a:rPr lang="pt-BR" b="1" dirty="0" smtClean="0">
                <a:solidFill>
                  <a:srgbClr val="0070C0"/>
                </a:solidFill>
              </a:rPr>
              <a:t>alegórico</a:t>
            </a:r>
            <a:endParaRPr lang="pt-BR" dirty="0">
              <a:solidFill>
                <a:srgbClr val="0070C0"/>
              </a:solidFill>
            </a:endParaRPr>
          </a:p>
          <a:p>
            <a:pPr lvl="1"/>
            <a:r>
              <a:rPr lang="pt-BR" b="1" dirty="0">
                <a:solidFill>
                  <a:srgbClr val="0070C0"/>
                </a:solidFill>
              </a:rPr>
              <a:t>o sentido </a:t>
            </a:r>
            <a:r>
              <a:rPr lang="pt-BR" b="1" dirty="0" smtClean="0">
                <a:solidFill>
                  <a:srgbClr val="0070C0"/>
                </a:solidFill>
              </a:rPr>
              <a:t>tropológico = a linguagem figurativa / </a:t>
            </a:r>
            <a:r>
              <a:rPr lang="pt-BR" b="1" dirty="0">
                <a:solidFill>
                  <a:srgbClr val="0070C0"/>
                </a:solidFill>
              </a:rPr>
              <a:t>o sentido </a:t>
            </a:r>
            <a:r>
              <a:rPr lang="pt-BR" b="1" dirty="0" smtClean="0">
                <a:solidFill>
                  <a:srgbClr val="0070C0"/>
                </a:solidFill>
              </a:rPr>
              <a:t>moral</a:t>
            </a:r>
            <a:endParaRPr lang="pt-BR" dirty="0">
              <a:solidFill>
                <a:srgbClr val="0070C0"/>
              </a:solidFill>
            </a:endParaRPr>
          </a:p>
          <a:p>
            <a:pPr lvl="1"/>
            <a:r>
              <a:rPr lang="pt-BR" b="1" dirty="0">
                <a:solidFill>
                  <a:srgbClr val="0070C0"/>
                </a:solidFill>
              </a:rPr>
              <a:t>o sentido</a:t>
            </a:r>
            <a:r>
              <a:rPr lang="pt-BR" dirty="0">
                <a:solidFill>
                  <a:srgbClr val="0070C0"/>
                </a:solidFill>
              </a:rPr>
              <a:t> </a:t>
            </a:r>
            <a:r>
              <a:rPr lang="pt-BR" b="1" dirty="0" err="1">
                <a:solidFill>
                  <a:srgbClr val="0070C0"/>
                </a:solidFill>
              </a:rPr>
              <a:t>anagógico</a:t>
            </a:r>
            <a:r>
              <a:rPr lang="pt-BR" b="1" dirty="0">
                <a:solidFill>
                  <a:srgbClr val="0070C0"/>
                </a:solidFill>
              </a:rPr>
              <a:t> / </a:t>
            </a:r>
            <a:r>
              <a:rPr lang="pt-BR" b="1" dirty="0" smtClean="0">
                <a:solidFill>
                  <a:srgbClr val="0070C0"/>
                </a:solidFill>
              </a:rPr>
              <a:t>espiritual / o </a:t>
            </a:r>
            <a:r>
              <a:rPr lang="pt-BR" b="1" dirty="0">
                <a:solidFill>
                  <a:srgbClr val="0070C0"/>
                </a:solidFill>
              </a:rPr>
              <a:t>sentido escatológico</a:t>
            </a:r>
            <a:endParaRPr lang="pt-BR" dirty="0">
              <a:solidFill>
                <a:srgbClr val="0070C0"/>
              </a:solidFill>
            </a:endParaRPr>
          </a:p>
          <a:p>
            <a:endParaRPr lang="pt-B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2703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3256</TotalTime>
  <Words>1037</Words>
  <Application>Microsoft Office PowerPoint</Application>
  <PresentationFormat>Widescreen</PresentationFormat>
  <Paragraphs>117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1. OS LIVROS SAGRADOS:   REVELAÇÃO DE DEUS AOS HOMENS </vt:lpstr>
      <vt:lpstr>Apresentação do PowerPoint</vt:lpstr>
      <vt:lpstr>BUDHISMO</vt:lpstr>
      <vt:lpstr>A Palavra de Deus: A revelação</vt:lpstr>
      <vt:lpstr>  II.  A SAGRADA ESCRITURA:  A PALAVRA DE DEUS  </vt:lpstr>
      <vt:lpstr>A Bíblia: uma pessoa</vt:lpstr>
      <vt:lpstr>A BÍBLIA NÃO E UM LIVRO DE HISTÓRIA NEM DA CIENCIA, MAS TEOLÓGICO</vt:lpstr>
      <vt:lpstr>   VII.  A LINGUAGEM BÍBLICA  Como deve ler a Bíblia? Qual sua linguagem?   </vt:lpstr>
      <vt:lpstr>HÁ ERROS NA BÍBLIA?</vt:lpstr>
      <vt:lpstr>  III. AS ETAPAS DA HISTÓRIA DE ISRAEL E SUA  TRANSMISSÃO DA PALAVRA DE DEUS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III. A TRADIÇÃO E A TRANSMISSÃO DA PALAVRA DE DEUS  A formação dos livros do NT  </vt:lpstr>
      <vt:lpstr>QUANTOS E QUAIS SÃO OS LIVROS DA BÍBLIA? COMO SÃO DIVIDIDOS? </vt:lpstr>
      <vt:lpstr> VI. A DIFERENÇA ENTRE A BÍBLIA CATÓLICA E A DOS PROTESTANTES 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Conta da Microsoft</dc:creator>
  <cp:lastModifiedBy>Lenovo</cp:lastModifiedBy>
  <cp:revision>32</cp:revision>
  <dcterms:created xsi:type="dcterms:W3CDTF">2022-05-07T02:47:05Z</dcterms:created>
  <dcterms:modified xsi:type="dcterms:W3CDTF">2025-03-10T02:55:11Z</dcterms:modified>
</cp:coreProperties>
</file>