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7C1-3CEC-4D52-BD76-618B30EC96C5}" type="datetimeFigureOut">
              <a:rPr lang="pt-BR" smtClean="0"/>
              <a:t>01/04/2025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0C4B869-76B6-48D9-A712-416AE73FA668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7C1-3CEC-4D52-BD76-618B30EC96C5}" type="datetimeFigureOut">
              <a:rPr lang="pt-BR" smtClean="0"/>
              <a:t>01/04/2025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B869-76B6-48D9-A712-416AE73FA668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0C4B869-76B6-48D9-A712-416AE73FA668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7C1-3CEC-4D52-BD76-618B30EC96C5}" type="datetimeFigureOut">
              <a:rPr lang="pt-BR" smtClean="0"/>
              <a:t>01/04/2025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7C1-3CEC-4D52-BD76-618B30EC96C5}" type="datetimeFigureOut">
              <a:rPr lang="pt-BR" smtClean="0"/>
              <a:t>01/04/2025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0C4B869-76B6-48D9-A712-416AE73FA668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7C1-3CEC-4D52-BD76-618B30EC96C5}" type="datetimeFigureOut">
              <a:rPr lang="pt-BR" smtClean="0"/>
              <a:t>01/04/2025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0C4B869-76B6-48D9-A712-416AE73FA668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95417C1-3CEC-4D52-BD76-618B30EC96C5}" type="datetimeFigureOut">
              <a:rPr lang="pt-BR" smtClean="0"/>
              <a:t>01/04/2025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B869-76B6-48D9-A712-416AE73FA668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7C1-3CEC-4D52-BD76-618B30EC96C5}" type="datetimeFigureOut">
              <a:rPr lang="pt-BR" smtClean="0"/>
              <a:t>01/04/2025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0C4B869-76B6-48D9-A712-416AE73FA668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7C1-3CEC-4D52-BD76-618B30EC96C5}" type="datetimeFigureOut">
              <a:rPr lang="pt-BR" smtClean="0"/>
              <a:t>01/04/2025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0C4B869-76B6-48D9-A712-416AE73FA66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7C1-3CEC-4D52-BD76-618B30EC96C5}" type="datetimeFigureOut">
              <a:rPr lang="pt-BR" smtClean="0"/>
              <a:t>01/04/2025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0C4B869-76B6-48D9-A712-416AE73FA66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0C4B869-76B6-48D9-A712-416AE73FA668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7C1-3CEC-4D52-BD76-618B30EC96C5}" type="datetimeFigureOut">
              <a:rPr lang="pt-BR" smtClean="0"/>
              <a:t>01/04/2025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0C4B869-76B6-48D9-A712-416AE73FA668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95417C1-3CEC-4D52-BD76-618B30EC96C5}" type="datetimeFigureOut">
              <a:rPr lang="pt-BR" smtClean="0"/>
              <a:t>01/04/2025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95417C1-3CEC-4D52-BD76-618B30EC96C5}" type="datetimeFigureOut">
              <a:rPr lang="pt-BR" smtClean="0"/>
              <a:t>01/04/2025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0C4B869-76B6-48D9-A712-416AE73FA668}" type="slidenum">
              <a:rPr lang="pt-BR" smtClean="0"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87624" y="404664"/>
            <a:ext cx="6777318" cy="1800200"/>
          </a:xfrm>
        </p:spPr>
        <p:txBody>
          <a:bodyPr/>
          <a:lstStyle/>
          <a:p>
            <a:pPr lvl="0"/>
            <a:r>
              <a:rPr lang="pt-BR" b="1" dirty="0">
                <a:solidFill>
                  <a:schemeClr val="accent3"/>
                </a:solidFill>
              </a:rPr>
              <a:t>LIVROS PROFÉTICOS</a:t>
            </a:r>
            <a:r>
              <a:rPr lang="pt-BR" dirty="0">
                <a:solidFill>
                  <a:schemeClr val="accent3"/>
                </a:solidFill>
              </a:rPr>
              <a:t/>
            </a:r>
            <a:br>
              <a:rPr lang="pt-BR" dirty="0">
                <a:solidFill>
                  <a:schemeClr val="accent3"/>
                </a:solidFill>
              </a:rPr>
            </a:br>
            <a:endParaRPr lang="pt-BR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911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chemeClr val="accent3"/>
                </a:solidFill>
              </a:rPr>
              <a:t>BARUC</a:t>
            </a:r>
            <a:br>
              <a:rPr lang="pt-BR" b="1" dirty="0">
                <a:solidFill>
                  <a:schemeClr val="accent3"/>
                </a:solidFill>
              </a:rPr>
            </a:br>
            <a:endParaRPr lang="pt-BR" dirty="0">
              <a:solidFill>
                <a:schemeClr val="accent3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2420888"/>
            <a:ext cx="8503920" cy="3678160"/>
          </a:xfrm>
        </p:spPr>
        <p:txBody>
          <a:bodyPr>
            <a:normAutofit/>
          </a:bodyPr>
          <a:lstStyle/>
          <a:p>
            <a:r>
              <a:rPr lang="pt-BR" sz="3200" dirty="0" smtClean="0"/>
              <a:t>Conhecido somente na versão grega e  </a:t>
            </a:r>
            <a:r>
              <a:rPr lang="pt-BR" sz="3200" dirty="0"/>
              <a:t>não figura na Bíblia hebraica, fazendo parte </a:t>
            </a:r>
            <a:r>
              <a:rPr lang="pt-BR" sz="3200" dirty="0" smtClean="0"/>
              <a:t>assim da </a:t>
            </a:r>
            <a:r>
              <a:rPr lang="pt-BR" sz="3200" dirty="0"/>
              <a:t>lista dos chamados livros </a:t>
            </a:r>
            <a:r>
              <a:rPr lang="pt-BR" sz="3200" dirty="0" err="1"/>
              <a:t>Deuterocanónicos</a:t>
            </a:r>
            <a:r>
              <a:rPr lang="pt-BR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45310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chemeClr val="accent3"/>
                </a:solidFill>
              </a:rPr>
              <a:t>EZEQUIEL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2348880"/>
            <a:ext cx="8503920" cy="3750168"/>
          </a:xfrm>
        </p:spPr>
        <p:txBody>
          <a:bodyPr>
            <a:normAutofit/>
          </a:bodyPr>
          <a:lstStyle/>
          <a:p>
            <a:r>
              <a:rPr lang="pt-BR" sz="3200" dirty="0" smtClean="0"/>
              <a:t>48 Capítulos,  com visões</a:t>
            </a:r>
            <a:r>
              <a:rPr lang="pt-BR" sz="3200" dirty="0"/>
              <a:t>, ações simbólicas, parábolas e </a:t>
            </a:r>
            <a:r>
              <a:rPr lang="pt-BR" sz="3200" dirty="0" smtClean="0"/>
              <a:t>alegorias. </a:t>
            </a:r>
          </a:p>
          <a:p>
            <a:r>
              <a:rPr lang="pt-BR" sz="3200" dirty="0" smtClean="0"/>
              <a:t>A infidelidade de Israel (esposa) e a fidelidade permanente de Deus (esposo). Cap. 16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1478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Autofit/>
          </a:bodyPr>
          <a:lstStyle/>
          <a:p>
            <a:r>
              <a:rPr lang="pt-BR" sz="3200" b="1" dirty="0" smtClean="0">
                <a:solidFill>
                  <a:schemeClr val="accent3"/>
                </a:solidFill>
              </a:rPr>
              <a:t/>
            </a:r>
            <a:br>
              <a:rPr lang="pt-BR" sz="3200" b="1" dirty="0" smtClean="0">
                <a:solidFill>
                  <a:schemeClr val="accent3"/>
                </a:solidFill>
              </a:rPr>
            </a:br>
            <a:r>
              <a:rPr lang="pt-BR" sz="3200" b="1" dirty="0" smtClean="0">
                <a:solidFill>
                  <a:schemeClr val="accent3"/>
                </a:solidFill>
              </a:rPr>
              <a:t>DANIEL</a:t>
            </a:r>
            <a:r>
              <a:rPr lang="pt-BR" sz="3200" b="1" dirty="0">
                <a:solidFill>
                  <a:schemeClr val="accent3"/>
                </a:solidFill>
              </a:rPr>
              <a:t/>
            </a:r>
            <a:br>
              <a:rPr lang="pt-BR" sz="3200" b="1" dirty="0">
                <a:solidFill>
                  <a:schemeClr val="accent3"/>
                </a:solidFill>
              </a:rPr>
            </a:br>
            <a:endParaRPr lang="pt-BR" sz="3200" dirty="0">
              <a:solidFill>
                <a:schemeClr val="accent3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51520" y="1628800"/>
            <a:ext cx="8503920" cy="496855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BR" sz="2800" b="1" dirty="0" smtClean="0">
                <a:solidFill>
                  <a:srgbClr val="FF0000"/>
                </a:solidFill>
              </a:rPr>
              <a:t>Trans­mitido </a:t>
            </a:r>
            <a:r>
              <a:rPr lang="pt-BR" sz="2800" b="1" dirty="0">
                <a:solidFill>
                  <a:srgbClr val="FF0000"/>
                </a:solidFill>
              </a:rPr>
              <a:t>em três línguas diferentes: </a:t>
            </a:r>
            <a:endParaRPr lang="pt-BR" sz="28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pt-BR" sz="3200" dirty="0" smtClean="0"/>
              <a:t>os </a:t>
            </a:r>
            <a:r>
              <a:rPr lang="pt-BR" sz="3200" dirty="0"/>
              <a:t>capítulos 1,1 a 2,41 e 8 a 12 </a:t>
            </a:r>
            <a:r>
              <a:rPr lang="pt-BR" sz="3200" dirty="0" smtClean="0"/>
              <a:t> </a:t>
            </a:r>
            <a:r>
              <a:rPr lang="pt-BR" sz="3200" dirty="0"/>
              <a:t>em </a:t>
            </a:r>
            <a:r>
              <a:rPr lang="pt-BR" sz="3200" b="1" dirty="0"/>
              <a:t>hebraico</a:t>
            </a:r>
            <a:r>
              <a:rPr lang="pt-BR" sz="3200" dirty="0"/>
              <a:t>; </a:t>
            </a:r>
            <a:r>
              <a:rPr lang="pt-BR" sz="3200" dirty="0" smtClean="0"/>
              <a:t>a </a:t>
            </a:r>
            <a:r>
              <a:rPr lang="pt-BR" sz="3200" dirty="0"/>
              <a:t>longa seção didática de 2,4b a 7,28 </a:t>
            </a:r>
            <a:r>
              <a:rPr lang="pt-BR" sz="3200" dirty="0" smtClean="0"/>
              <a:t> </a:t>
            </a:r>
            <a:r>
              <a:rPr lang="pt-BR" sz="3200" dirty="0"/>
              <a:t>em </a:t>
            </a:r>
            <a:r>
              <a:rPr lang="pt-BR" sz="3200" b="1" dirty="0"/>
              <a:t>aramaico</a:t>
            </a:r>
            <a:r>
              <a:rPr lang="pt-BR" sz="3200" dirty="0"/>
              <a:t>; e em </a:t>
            </a:r>
            <a:r>
              <a:rPr lang="pt-BR" sz="3200" b="1" dirty="0"/>
              <a:t>grego</a:t>
            </a:r>
            <a:r>
              <a:rPr lang="pt-BR" sz="3200" dirty="0"/>
              <a:t>, o hino de 3,24-90 e as histórias educativas dos capítulos 13 e 14.</a:t>
            </a:r>
          </a:p>
        </p:txBody>
      </p:sp>
    </p:spTree>
    <p:extLst>
      <p:ext uri="{BB962C8B-B14F-4D97-AF65-F5344CB8AC3E}">
        <p14:creationId xmlns:p14="http://schemas.microsoft.com/office/powerpoint/2010/main" val="307364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accent3"/>
                </a:solidFill>
              </a:rPr>
              <a:t/>
            </a:r>
            <a:br>
              <a:rPr lang="pt-BR" b="1" dirty="0" smtClean="0">
                <a:solidFill>
                  <a:schemeClr val="accent3"/>
                </a:solidFill>
              </a:rPr>
            </a:br>
            <a:r>
              <a:rPr lang="pt-BR" b="1" dirty="0">
                <a:solidFill>
                  <a:schemeClr val="accent3"/>
                </a:solidFill>
              </a:rPr>
              <a:t/>
            </a:r>
            <a:br>
              <a:rPr lang="pt-BR" b="1" dirty="0">
                <a:solidFill>
                  <a:schemeClr val="accent3"/>
                </a:solidFill>
              </a:rPr>
            </a:br>
            <a:r>
              <a:rPr lang="pt-BR" b="1" dirty="0" smtClean="0">
                <a:solidFill>
                  <a:schemeClr val="accent3"/>
                </a:solidFill>
              </a:rPr>
              <a:t>OSEIAS</a:t>
            </a:r>
            <a:r>
              <a:rPr lang="pt-BR" b="1" dirty="0">
                <a:solidFill>
                  <a:schemeClr val="accent3"/>
                </a:solidFill>
              </a:rPr>
              <a:t/>
            </a:r>
            <a:br>
              <a:rPr lang="pt-BR" b="1" dirty="0">
                <a:solidFill>
                  <a:schemeClr val="accent3"/>
                </a:solidFill>
              </a:rPr>
            </a:br>
            <a:endParaRPr lang="pt-BR" dirty="0">
              <a:solidFill>
                <a:schemeClr val="accent3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916832"/>
            <a:ext cx="8503920" cy="418221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BR" b="1" dirty="0"/>
              <a:t>I. Simbolismo do matrimónio e da família</a:t>
            </a:r>
            <a:r>
              <a:rPr lang="pt-BR" dirty="0"/>
              <a:t> (1,2-3,5); </a:t>
            </a:r>
            <a:endParaRPr lang="pt-BR" dirty="0" smtClean="0"/>
          </a:p>
          <a:p>
            <a:pPr>
              <a:lnSpc>
                <a:spcPct val="150000"/>
              </a:lnSpc>
            </a:pPr>
            <a:r>
              <a:rPr lang="pt-BR" b="1" dirty="0"/>
              <a:t>II. Crimes e castigos de Israel</a:t>
            </a:r>
            <a:r>
              <a:rPr lang="pt-BR" dirty="0"/>
              <a:t> (4,1-14,9); </a:t>
            </a:r>
            <a:endParaRPr lang="pt-BR" dirty="0" smtClean="0"/>
          </a:p>
          <a:p>
            <a:pPr>
              <a:lnSpc>
                <a:spcPct val="150000"/>
              </a:lnSpc>
            </a:pPr>
            <a:r>
              <a:rPr lang="pt-BR" b="1" dirty="0"/>
              <a:t>Epílogo</a:t>
            </a:r>
            <a:r>
              <a:rPr lang="pt-BR" dirty="0"/>
              <a:t> sapiencial (14,10).</a:t>
            </a:r>
          </a:p>
          <a:p>
            <a:pPr>
              <a:lnSpc>
                <a:spcPct val="150000"/>
              </a:lnSpc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9143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chemeClr val="accent3"/>
                </a:solidFill>
              </a:rPr>
              <a:t>JOEL</a:t>
            </a:r>
            <a:br>
              <a:rPr lang="pt-BR" b="1" dirty="0">
                <a:solidFill>
                  <a:schemeClr val="accent3"/>
                </a:solidFill>
              </a:rPr>
            </a:br>
            <a:endParaRPr lang="pt-BR" dirty="0">
              <a:solidFill>
                <a:schemeClr val="accent3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988840"/>
            <a:ext cx="8503920" cy="4110208"/>
          </a:xfrm>
        </p:spPr>
        <p:txBody>
          <a:bodyPr/>
          <a:lstStyle/>
          <a:p>
            <a:r>
              <a:rPr lang="pt-BR" b="1" dirty="0"/>
              <a:t>I.</a:t>
            </a:r>
            <a:r>
              <a:rPr lang="pt-BR" dirty="0"/>
              <a:t> 1,2-2,27: um desastre agrícola, constituído por uma </a:t>
            </a:r>
            <a:r>
              <a:rPr lang="pt-BR" b="1" dirty="0"/>
              <a:t>praga de gafanhotos</a:t>
            </a:r>
            <a:r>
              <a:rPr lang="pt-BR" dirty="0"/>
              <a:t> (1,2-12) e uma grande seca (1,13-20), </a:t>
            </a:r>
          </a:p>
          <a:p>
            <a:r>
              <a:rPr lang="pt-BR" b="1" dirty="0"/>
              <a:t>II.</a:t>
            </a:r>
            <a:r>
              <a:rPr lang="pt-BR" dirty="0"/>
              <a:t> 3,1-4,21: os acontecimentos anteriormente descritos são elevados à categoria religiosa de </a:t>
            </a:r>
            <a:r>
              <a:rPr lang="pt-BR" b="1" dirty="0"/>
              <a:t>«Dia do Senhor»</a:t>
            </a:r>
            <a:r>
              <a:rPr lang="pt-BR" dirty="0"/>
              <a:t>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725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accent3"/>
                </a:solidFill>
              </a:rPr>
              <a:t/>
            </a:r>
            <a:br>
              <a:rPr lang="pt-BR" b="1" dirty="0" smtClean="0">
                <a:solidFill>
                  <a:schemeClr val="accent3"/>
                </a:solidFill>
              </a:rPr>
            </a:br>
            <a:r>
              <a:rPr lang="pt-BR" b="1" dirty="0">
                <a:solidFill>
                  <a:schemeClr val="accent3"/>
                </a:solidFill>
              </a:rPr>
              <a:t/>
            </a:r>
            <a:br>
              <a:rPr lang="pt-BR" b="1" dirty="0">
                <a:solidFill>
                  <a:schemeClr val="accent3"/>
                </a:solidFill>
              </a:rPr>
            </a:br>
            <a:r>
              <a:rPr lang="pt-BR" b="1" dirty="0" smtClean="0">
                <a:solidFill>
                  <a:schemeClr val="accent3"/>
                </a:solidFill>
              </a:rPr>
              <a:t>AMÓS</a:t>
            </a:r>
            <a:r>
              <a:rPr lang="pt-BR" b="1" dirty="0">
                <a:solidFill>
                  <a:schemeClr val="accent3"/>
                </a:solidFill>
              </a:rPr>
              <a:t/>
            </a:r>
            <a:br>
              <a:rPr lang="pt-BR" b="1" dirty="0">
                <a:solidFill>
                  <a:schemeClr val="accent3"/>
                </a:solidFill>
              </a:rPr>
            </a:br>
            <a:endParaRPr lang="pt-BR" dirty="0">
              <a:solidFill>
                <a:schemeClr val="accent3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2060848"/>
            <a:ext cx="8503920" cy="4038200"/>
          </a:xfrm>
        </p:spPr>
        <p:txBody>
          <a:bodyPr>
            <a:normAutofit/>
          </a:bodyPr>
          <a:lstStyle/>
          <a:p>
            <a:r>
              <a:rPr lang="pt-BR" sz="2800" b="1" dirty="0"/>
              <a:t>O tema dominante do livro de Amós é o castigo. </a:t>
            </a:r>
            <a:endParaRPr lang="pt-BR" sz="2800" b="1" dirty="0" smtClean="0"/>
          </a:p>
          <a:p>
            <a:r>
              <a:rPr lang="pt-BR" sz="2800" b="1" dirty="0" smtClean="0"/>
              <a:t>Nas </a:t>
            </a:r>
            <a:r>
              <a:rPr lang="pt-BR" sz="2800" b="1" dirty="0"/>
              <a:t>duas primeiras visões pode ver-se que o profeta ainda intercede e pede perdão pelo povo; </a:t>
            </a:r>
            <a:endParaRPr lang="pt-BR" sz="2800" b="1" dirty="0" smtClean="0"/>
          </a:p>
          <a:p>
            <a:r>
              <a:rPr lang="pt-BR" sz="2800" b="1" dirty="0" smtClean="0"/>
              <a:t>nas </a:t>
            </a:r>
            <a:r>
              <a:rPr lang="pt-BR" sz="2800" b="1" dirty="0"/>
              <a:t>outras três verifica-se que já não há remédio e que a catástrofe é iminente.</a:t>
            </a:r>
          </a:p>
          <a:p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3231171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>NAUM</a:t>
            </a:r>
            <a:r>
              <a:rPr lang="pt-BR" b="1" dirty="0"/>
              <a:t/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b="1" dirty="0" smtClean="0"/>
          </a:p>
          <a:p>
            <a:r>
              <a:rPr lang="pt-BR" b="1" dirty="0"/>
              <a:t>A</a:t>
            </a:r>
            <a:r>
              <a:rPr lang="pt-BR" b="1" dirty="0" smtClean="0"/>
              <a:t> </a:t>
            </a:r>
            <a:r>
              <a:rPr lang="pt-BR" b="1" dirty="0"/>
              <a:t>queda de Nínive, capital do império assírio, em 612 a.C</a:t>
            </a:r>
            <a:r>
              <a:rPr lang="pt-BR" dirty="0"/>
              <a:t>.. </a:t>
            </a:r>
            <a:endParaRPr lang="pt-BR" dirty="0" smtClean="0"/>
          </a:p>
          <a:p>
            <a:r>
              <a:rPr lang="pt-BR" dirty="0" smtClean="0"/>
              <a:t>Não sabemos  </a:t>
            </a:r>
            <a:r>
              <a:rPr lang="pt-BR" dirty="0"/>
              <a:t>se </a:t>
            </a:r>
            <a:r>
              <a:rPr lang="pt-BR" dirty="0" err="1"/>
              <a:t>Naum</a:t>
            </a:r>
            <a:r>
              <a:rPr lang="pt-BR" dirty="0"/>
              <a:t> escreveu antes deste acontecimento ou se celebrou o acontecimento, em forma de liturgia, depois de ele ter ocorrido.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2953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chemeClr val="accent3"/>
                </a:solidFill>
              </a:rPr>
              <a:t>MALAQUIAS</a:t>
            </a:r>
            <a:br>
              <a:rPr lang="pt-BR" b="1" dirty="0">
                <a:solidFill>
                  <a:schemeClr val="accent3"/>
                </a:solidFill>
              </a:rPr>
            </a:br>
            <a:endParaRPr lang="pt-BR" dirty="0">
              <a:solidFill>
                <a:schemeClr val="accent3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2132856"/>
            <a:ext cx="8503920" cy="396619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BR" b="1" dirty="0"/>
              <a:t>O livro de Malaquias é o último na lista tradicional dos doze pro­fetas menores</a:t>
            </a:r>
            <a:r>
              <a:rPr lang="pt-BR" b="1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pt-BR" b="1" dirty="0" smtClean="0"/>
              <a:t> </a:t>
            </a:r>
            <a:r>
              <a:rPr lang="pt-BR" b="1" dirty="0"/>
              <a:t>“o selo dos profetas”, como lhe chama a tra­dição </a:t>
            </a:r>
            <a:r>
              <a:rPr lang="pt-BR" b="1" dirty="0" smtClean="0"/>
              <a:t>judaica.</a:t>
            </a:r>
          </a:p>
          <a:p>
            <a:pPr>
              <a:lnSpc>
                <a:spcPct val="150000"/>
              </a:lnSpc>
            </a:pPr>
            <a:r>
              <a:rPr lang="pt-BR" b="1" dirty="0" smtClean="0"/>
              <a:t>Tema principal: </a:t>
            </a:r>
            <a:r>
              <a:rPr lang="pt-BR" dirty="0"/>
              <a:t>casamentos mistos aos judeus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407997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Autofit/>
          </a:bodyPr>
          <a:lstStyle/>
          <a:p>
            <a:r>
              <a:rPr lang="pt-BR" sz="3600" b="1" dirty="0" smtClean="0"/>
              <a:t/>
            </a:r>
            <a:br>
              <a:rPr lang="pt-BR" sz="3600" b="1" dirty="0" smtClean="0"/>
            </a:br>
            <a:r>
              <a:rPr lang="pt-BR" sz="3600" b="1" dirty="0"/>
              <a:t/>
            </a:r>
            <a:br>
              <a:rPr lang="pt-BR" sz="3600" b="1" dirty="0"/>
            </a:br>
            <a:r>
              <a:rPr lang="pt-BR" sz="3600" b="1" dirty="0" smtClean="0"/>
              <a:t>Profetas  antes do exílio:</a:t>
            </a:r>
            <a:r>
              <a:rPr lang="pt-BR" sz="3600" dirty="0" smtClean="0"/>
              <a:t/>
            </a:r>
            <a:br>
              <a:rPr lang="pt-BR" sz="3600" dirty="0" smtClean="0"/>
            </a:b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8280919" cy="4824537"/>
          </a:xfrm>
        </p:spPr>
        <p:txBody>
          <a:bodyPr>
            <a:normAutofit/>
          </a:bodyPr>
          <a:lstStyle/>
          <a:p>
            <a:pPr fontAlgn="base"/>
            <a:r>
              <a:rPr lang="pt-BR" sz="2800" b="1" dirty="0" smtClean="0"/>
              <a:t>  </a:t>
            </a:r>
            <a:r>
              <a:rPr lang="pt-BR" sz="3600" b="1" dirty="0" smtClean="0"/>
              <a:t>Sofonias</a:t>
            </a:r>
            <a:r>
              <a:rPr lang="pt-BR" sz="3600" b="1" dirty="0"/>
              <a:t>, </a:t>
            </a:r>
            <a:r>
              <a:rPr lang="pt-BR" sz="3600" b="1" dirty="0" err="1"/>
              <a:t>Naum</a:t>
            </a:r>
            <a:r>
              <a:rPr lang="pt-BR" sz="3600" b="1" dirty="0"/>
              <a:t>, </a:t>
            </a:r>
            <a:r>
              <a:rPr lang="pt-BR" sz="3600" b="1" dirty="0" err="1"/>
              <a:t>Habacuc</a:t>
            </a:r>
            <a:r>
              <a:rPr lang="pt-BR" sz="3600" b="1" dirty="0"/>
              <a:t>, Miquéias, Isaías, Jeremias, Oséias e Amós</a:t>
            </a:r>
            <a:r>
              <a:rPr lang="pt-BR" sz="3600" b="1" dirty="0" smtClean="0"/>
              <a:t>.</a:t>
            </a:r>
          </a:p>
          <a:p>
            <a:pPr marL="0" indent="0" fontAlgn="base">
              <a:buNone/>
            </a:pPr>
            <a:r>
              <a:rPr lang="pt-BR" dirty="0"/>
              <a:t/>
            </a:r>
            <a:br>
              <a:rPr lang="pt-BR" dirty="0"/>
            </a:br>
            <a:r>
              <a:rPr lang="pt-BR" sz="2800" dirty="0" smtClean="0"/>
              <a:t>-</a:t>
            </a:r>
            <a:r>
              <a:rPr lang="pt-BR" sz="2800" b="1" dirty="0"/>
              <a:t> </a:t>
            </a:r>
            <a:r>
              <a:rPr lang="pt-BR" sz="2800" dirty="0" smtClean="0"/>
              <a:t>Mostravam </a:t>
            </a:r>
            <a:r>
              <a:rPr lang="pt-BR" sz="2800" dirty="0"/>
              <a:t>ao povo e </a:t>
            </a:r>
            <a:r>
              <a:rPr lang="pt-BR" sz="2800" dirty="0" smtClean="0"/>
              <a:t>aos reis </a:t>
            </a:r>
            <a:r>
              <a:rPr lang="pt-BR" sz="2800" dirty="0"/>
              <a:t>as suas faltas</a:t>
            </a:r>
            <a:br>
              <a:rPr lang="pt-BR" sz="2800" dirty="0"/>
            </a:br>
            <a:r>
              <a:rPr lang="pt-BR" sz="2800" dirty="0"/>
              <a:t>- Deus os entregaria aos estrangeiros pelas suas faltas.</a:t>
            </a:r>
            <a:br>
              <a:rPr lang="pt-BR" sz="2800" dirty="0"/>
            </a:br>
            <a:r>
              <a:rPr lang="pt-BR" sz="2800" dirty="0"/>
              <a:t>- Exigiam a conversão do povo, para que não caísse sobre o país o julgamento de Deus.</a:t>
            </a:r>
          </a:p>
          <a:p>
            <a:pPr marL="0" indent="0" fontAlgn="base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490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116632"/>
            <a:ext cx="8518720" cy="1368152"/>
          </a:xfrm>
        </p:spPr>
        <p:txBody>
          <a:bodyPr>
            <a:noAutofit/>
          </a:bodyPr>
          <a:lstStyle/>
          <a:p>
            <a:r>
              <a:rPr lang="pt-BR" sz="3200" b="1" dirty="0" smtClean="0">
                <a:solidFill>
                  <a:schemeClr val="accent3"/>
                </a:solidFill>
              </a:rPr>
              <a:t/>
            </a:r>
            <a:br>
              <a:rPr lang="pt-BR" sz="3200" b="1" dirty="0" smtClean="0">
                <a:solidFill>
                  <a:schemeClr val="accent3"/>
                </a:solidFill>
              </a:rPr>
            </a:br>
            <a:r>
              <a:rPr lang="pt-BR" sz="3200" b="1" dirty="0">
                <a:solidFill>
                  <a:schemeClr val="accent3"/>
                </a:solidFill>
              </a:rPr>
              <a:t/>
            </a:r>
            <a:br>
              <a:rPr lang="pt-BR" sz="3200" b="1" dirty="0">
                <a:solidFill>
                  <a:schemeClr val="accent3"/>
                </a:solidFill>
              </a:rPr>
            </a:br>
            <a:r>
              <a:rPr lang="pt-BR" sz="3200" b="1" dirty="0" smtClean="0">
                <a:solidFill>
                  <a:schemeClr val="accent3"/>
                </a:solidFill>
              </a:rPr>
              <a:t/>
            </a:r>
            <a:br>
              <a:rPr lang="pt-BR" sz="3200" b="1" dirty="0" smtClean="0">
                <a:solidFill>
                  <a:schemeClr val="accent3"/>
                </a:solidFill>
              </a:rPr>
            </a:br>
            <a:r>
              <a:rPr lang="pt-BR" sz="3200" b="1" dirty="0" smtClean="0">
                <a:solidFill>
                  <a:schemeClr val="accent3"/>
                </a:solidFill>
              </a:rPr>
              <a:t>Profetas durante o exílio:</a:t>
            </a:r>
            <a:r>
              <a:rPr lang="pt-BR" sz="3200" dirty="0" smtClean="0">
                <a:solidFill>
                  <a:schemeClr val="accent3"/>
                </a:solidFill>
              </a:rPr>
              <a:t/>
            </a:r>
            <a:br>
              <a:rPr lang="pt-BR" sz="3200" dirty="0" smtClean="0">
                <a:solidFill>
                  <a:schemeClr val="accent3"/>
                </a:solidFill>
              </a:rPr>
            </a:br>
            <a:endParaRPr lang="pt-BR" sz="3200" dirty="0">
              <a:solidFill>
                <a:schemeClr val="accent3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7" y="2248347"/>
            <a:ext cx="8424936" cy="3877815"/>
          </a:xfrm>
        </p:spPr>
        <p:txBody>
          <a:bodyPr/>
          <a:lstStyle/>
          <a:p>
            <a:pPr fontAlgn="base"/>
            <a:r>
              <a:rPr lang="pt-BR" sz="4000" b="1" dirty="0" smtClean="0"/>
              <a:t>  Ezequiel</a:t>
            </a:r>
            <a:r>
              <a:rPr lang="pt-BR" sz="4000" b="1" dirty="0"/>
              <a:t>, </a:t>
            </a:r>
            <a:r>
              <a:rPr lang="pt-BR" sz="4000" b="1" dirty="0" smtClean="0"/>
              <a:t>II Isaías </a:t>
            </a:r>
            <a:r>
              <a:rPr lang="pt-BR" sz="4000" b="1" dirty="0"/>
              <a:t>(40-55</a:t>
            </a:r>
            <a:r>
              <a:rPr lang="pt-BR" sz="4000" b="1" dirty="0" smtClean="0"/>
              <a:t>)</a:t>
            </a:r>
          </a:p>
          <a:p>
            <a:pPr fontAlgn="base"/>
            <a:r>
              <a:rPr lang="pt-BR" dirty="0"/>
              <a:t/>
            </a:r>
            <a:br>
              <a:rPr lang="pt-BR" dirty="0"/>
            </a:br>
            <a:r>
              <a:rPr lang="pt-BR" dirty="0"/>
              <a:t>- </a:t>
            </a:r>
            <a:r>
              <a:rPr lang="pt-BR" sz="3200" dirty="0"/>
              <a:t>Viveram na Babilônia</a:t>
            </a:r>
            <a:br>
              <a:rPr lang="pt-BR" sz="3200" dirty="0"/>
            </a:br>
            <a:r>
              <a:rPr lang="pt-BR" sz="3200" dirty="0"/>
              <a:t>- Chamados profetas da consolação</a:t>
            </a:r>
            <a:br>
              <a:rPr lang="pt-BR" sz="3200" dirty="0"/>
            </a:br>
            <a:r>
              <a:rPr lang="pt-BR" sz="3200" dirty="0"/>
              <a:t>- Procuram erguer o ânimo do povo, para que retornem a caminhada e recuperem a fé em Deus.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56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/>
          </a:bodyPr>
          <a:lstStyle/>
          <a:p>
            <a:r>
              <a:rPr lang="pt-BR" b="1" dirty="0" smtClean="0"/>
              <a:t>Profetas depois do exílio: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base"/>
            <a:r>
              <a:rPr lang="pt-BR" sz="3200" b="1" dirty="0" smtClean="0"/>
              <a:t>Abdias</a:t>
            </a:r>
            <a:r>
              <a:rPr lang="pt-BR" sz="3200" b="1" dirty="0"/>
              <a:t>, Ageu, Zacarias, Malaquias, Joel, Isaias, Jonas</a:t>
            </a:r>
            <a:r>
              <a:rPr lang="pt-BR" b="1" i="1" dirty="0"/>
              <a:t/>
            </a:r>
            <a:br>
              <a:rPr lang="pt-BR" b="1" i="1" dirty="0"/>
            </a:br>
            <a:r>
              <a:rPr lang="pt-BR" dirty="0"/>
              <a:t>Incentivaram o povo a reconstruir o templo, os muros e a cidade de Jerusalém.</a:t>
            </a:r>
            <a:br>
              <a:rPr lang="pt-BR" dirty="0"/>
            </a:br>
            <a:r>
              <a:rPr lang="pt-BR" dirty="0"/>
              <a:t>- Empreender a reforma religiosa, moral e social da comunidade judaica, predizendo a glória do futuro Messias.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2559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/>
          </a:bodyPr>
          <a:lstStyle/>
          <a:p>
            <a:r>
              <a:rPr lang="pt-BR" b="1" dirty="0" smtClean="0"/>
              <a:t>PROFETAS MAIORES: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626160" cy="4572000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pt-BR" sz="3200" dirty="0"/>
          </a:p>
          <a:p>
            <a:pPr marL="0" indent="0" fontAlgn="base">
              <a:buNone/>
            </a:pPr>
            <a:endParaRPr lang="pt-BR" sz="3200" dirty="0" smtClean="0"/>
          </a:p>
          <a:p>
            <a:pPr marL="0" indent="0" algn="ctr" fontAlgn="base">
              <a:buNone/>
            </a:pPr>
            <a:r>
              <a:rPr lang="pt-BR" sz="3200" dirty="0" smtClean="0"/>
              <a:t> </a:t>
            </a:r>
            <a:r>
              <a:rPr lang="pt-BR" sz="3200" b="1" dirty="0"/>
              <a:t>Isaías, Jeremias, Ezequiel e Daniel</a:t>
            </a:r>
            <a:r>
              <a:rPr lang="pt-BR" sz="3200" dirty="0"/>
              <a:t>. </a:t>
            </a: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102287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256184"/>
          </a:xfrm>
        </p:spPr>
        <p:txBody>
          <a:bodyPr>
            <a:normAutofit/>
          </a:bodyPr>
          <a:lstStyle/>
          <a:p>
            <a:r>
              <a:rPr lang="pt-BR" b="1" dirty="0" smtClean="0"/>
              <a:t>PROFETAS MENORES:</a:t>
            </a:r>
            <a:r>
              <a:rPr lang="pt-BR" dirty="0" smtClean="0"/>
              <a:t> 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pt-BR" sz="3200" b="1" dirty="0" smtClean="0"/>
              <a:t>Oseias</a:t>
            </a:r>
            <a:r>
              <a:rPr lang="pt-BR" sz="3200" b="1" dirty="0"/>
              <a:t>, Amós, Miqueias, Ageu e Zacarias</a:t>
            </a:r>
            <a:r>
              <a:rPr lang="pt-BR" sz="3200" dirty="0"/>
              <a:t>. </a:t>
            </a:r>
            <a:endParaRPr lang="pt-BR" sz="3200" dirty="0" smtClean="0"/>
          </a:p>
          <a:p>
            <a:pPr fontAlgn="base"/>
            <a:r>
              <a:rPr lang="pt-BR" sz="3200" b="1" dirty="0" smtClean="0"/>
              <a:t>Joel</a:t>
            </a:r>
            <a:r>
              <a:rPr lang="pt-BR" sz="3200" b="1" dirty="0"/>
              <a:t>, Abdias, </a:t>
            </a:r>
            <a:r>
              <a:rPr lang="pt-BR" sz="3200" b="1" dirty="0" err="1"/>
              <a:t>Naum</a:t>
            </a:r>
            <a:r>
              <a:rPr lang="pt-BR" sz="3200" b="1" dirty="0"/>
              <a:t>, </a:t>
            </a:r>
            <a:r>
              <a:rPr lang="pt-BR" sz="3200" b="1" dirty="0" err="1"/>
              <a:t>Habacuc</a:t>
            </a:r>
            <a:r>
              <a:rPr lang="pt-BR" sz="3200" b="1" dirty="0"/>
              <a:t>, Sofonias e Malaquias, </a:t>
            </a:r>
            <a:r>
              <a:rPr lang="pt-BR" sz="2400" dirty="0" smtClean="0"/>
              <a:t>(sejam apenas </a:t>
            </a:r>
            <a:r>
              <a:rPr lang="pt-BR" sz="2400" dirty="0"/>
              <a:t>nomes simbólicos da própria obra literária ou da respectiva </a:t>
            </a:r>
            <a:r>
              <a:rPr lang="pt-BR" sz="2400" dirty="0" smtClean="0"/>
              <a:t>mensagem).</a:t>
            </a:r>
            <a:endParaRPr lang="pt-BR" sz="2400" dirty="0"/>
          </a:p>
          <a:p>
            <a:pPr marL="0" indent="0" fontAlgn="base">
              <a:buNone/>
            </a:pPr>
            <a:endParaRPr lang="pt-BR" sz="1800" dirty="0"/>
          </a:p>
          <a:p>
            <a:pPr fontAlgn="base"/>
            <a:r>
              <a:rPr lang="pt-BR" sz="3200" b="1" dirty="0"/>
              <a:t>Jonas</a:t>
            </a:r>
            <a:r>
              <a:rPr lang="pt-BR" dirty="0"/>
              <a:t> também aparece na Bíblia grega entre os “Profetas Menores</a:t>
            </a:r>
            <a:r>
              <a:rPr lang="pt-BR" dirty="0" smtClean="0"/>
              <a:t>” (Na Bíblia hebraica aparece entre os escritos doutrinárias)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1700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4800" b="1" dirty="0" smtClean="0">
                <a:solidFill>
                  <a:schemeClr val="accent3"/>
                </a:solidFill>
              </a:rPr>
              <a:t>ISAIAS </a:t>
            </a:r>
            <a:endParaRPr lang="pt-BR" sz="4800" b="1" dirty="0">
              <a:solidFill>
                <a:schemeClr val="accent3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507288" cy="5301208"/>
          </a:xfrm>
        </p:spPr>
        <p:txBody>
          <a:bodyPr>
            <a:normAutofit/>
          </a:bodyPr>
          <a:lstStyle/>
          <a:p>
            <a:pPr fontAlgn="base"/>
            <a:r>
              <a:rPr lang="pt-BR" dirty="0"/>
              <a:t> </a:t>
            </a:r>
            <a:r>
              <a:rPr lang="pt-BR" b="1" dirty="0" smtClean="0"/>
              <a:t>PRIMEIRO ISAÍAS (1,1-39,7)</a:t>
            </a:r>
            <a:endParaRPr lang="pt-BR" dirty="0"/>
          </a:p>
          <a:p>
            <a:pPr marL="0" indent="0" fontAlgn="base">
              <a:buNone/>
            </a:pPr>
            <a:r>
              <a:rPr lang="pt-BR" dirty="0" smtClean="0"/>
              <a:t>Livro </a:t>
            </a:r>
            <a:r>
              <a:rPr lang="pt-BR" dirty="0"/>
              <a:t>da Consolação o “</a:t>
            </a:r>
            <a:r>
              <a:rPr lang="pt-BR" i="1" dirty="0"/>
              <a:t>Livro do Emanuel</a:t>
            </a:r>
            <a:r>
              <a:rPr lang="pt-BR" dirty="0" smtClean="0"/>
              <a:t>” (</a:t>
            </a:r>
            <a:r>
              <a:rPr lang="pt-BR" dirty="0"/>
              <a:t>7,1-12,6), </a:t>
            </a:r>
            <a:endParaRPr lang="pt-BR" dirty="0" smtClean="0"/>
          </a:p>
          <a:p>
            <a:pPr marL="0" indent="0" fontAlgn="base">
              <a:buNone/>
            </a:pPr>
            <a:endParaRPr lang="pt-BR" b="1" dirty="0" smtClean="0"/>
          </a:p>
          <a:p>
            <a:pPr marL="0" indent="0" fontAlgn="base">
              <a:buNone/>
            </a:pPr>
            <a:r>
              <a:rPr lang="pt-BR" b="1" dirty="0" smtClean="0"/>
              <a:t>SEGUNDO </a:t>
            </a:r>
            <a:r>
              <a:rPr lang="pt-BR" b="1" dirty="0"/>
              <a:t>ISAÍAS (40,1-55,13) </a:t>
            </a:r>
            <a:r>
              <a:rPr lang="pt-BR" b="1" dirty="0" smtClean="0"/>
              <a:t> </a:t>
            </a:r>
            <a:r>
              <a:rPr lang="pt-BR" i="1" dirty="0" smtClean="0"/>
              <a:t>regresso </a:t>
            </a:r>
            <a:r>
              <a:rPr lang="pt-BR" i="1" dirty="0"/>
              <a:t>dos judeus depois do cativeiro da Babilónia</a:t>
            </a:r>
            <a:endParaRPr lang="pt-BR" i="1" dirty="0" smtClean="0"/>
          </a:p>
          <a:p>
            <a:pPr fontAlgn="base"/>
            <a:r>
              <a:rPr lang="pt-BR" b="1" dirty="0" smtClean="0"/>
              <a:t>4 cantos de servo </a:t>
            </a:r>
            <a:r>
              <a:rPr lang="pt-BR" dirty="0"/>
              <a:t>cap. 42; 49; 50,4-9; 52,13-53,12), </a:t>
            </a:r>
            <a:endParaRPr lang="pt-BR" dirty="0" smtClean="0"/>
          </a:p>
          <a:p>
            <a:pPr fontAlgn="base"/>
            <a:endParaRPr lang="pt-BR" b="1" dirty="0"/>
          </a:p>
          <a:p>
            <a:pPr fontAlgn="base"/>
            <a:r>
              <a:rPr lang="pt-BR" b="1" dirty="0" smtClean="0"/>
              <a:t>TERCEIRO </a:t>
            </a:r>
            <a:r>
              <a:rPr lang="pt-BR" b="1" dirty="0"/>
              <a:t>ISAÍAS (56,1-66,24)</a:t>
            </a:r>
            <a:endParaRPr lang="pt-BR" dirty="0"/>
          </a:p>
          <a:p>
            <a:pPr fontAlgn="base"/>
            <a:endParaRPr lang="pt-BR" dirty="0"/>
          </a:p>
          <a:p>
            <a:pPr fontAlgn="base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687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256184"/>
          </a:xfrm>
        </p:spPr>
        <p:txBody>
          <a:bodyPr>
            <a:noAutofit/>
          </a:bodyPr>
          <a:lstStyle/>
          <a:p>
            <a:r>
              <a:rPr lang="pt-BR" sz="4000" b="1" dirty="0">
                <a:solidFill>
                  <a:schemeClr val="accent3"/>
                </a:solidFill>
              </a:rPr>
              <a:t>JEREMIAS</a:t>
            </a:r>
            <a:br>
              <a:rPr lang="pt-BR" sz="4000" b="1" dirty="0">
                <a:solidFill>
                  <a:schemeClr val="accent3"/>
                </a:solidFill>
              </a:rPr>
            </a:br>
            <a:endParaRPr lang="pt-BR" sz="4000" dirty="0">
              <a:solidFill>
                <a:schemeClr val="accent3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Cap. 36</a:t>
            </a:r>
            <a:r>
              <a:rPr lang="pt-BR" dirty="0"/>
              <a:t>, </a:t>
            </a:r>
            <a:r>
              <a:rPr lang="pt-BR" dirty="0" smtClean="0"/>
              <a:t>Quem escrevia não era o profeta, mas o seu secretário </a:t>
            </a:r>
            <a:r>
              <a:rPr lang="pt-BR" dirty="0" err="1" smtClean="0"/>
              <a:t>Baruc</a:t>
            </a:r>
            <a:r>
              <a:rPr lang="pt-BR" dirty="0" smtClean="0"/>
              <a:t>.</a:t>
            </a:r>
          </a:p>
          <a:p>
            <a:endParaRPr lang="pt-BR" dirty="0" smtClean="0"/>
          </a:p>
          <a:p>
            <a:r>
              <a:rPr lang="pt-BR" b="1" dirty="0"/>
              <a:t>CONTEÚDO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r>
              <a:rPr lang="pt-BR" b="1" dirty="0"/>
              <a:t>I. Oráculos dirigidos ao povo de Deus:</a:t>
            </a:r>
            <a:r>
              <a:rPr lang="pt-BR" dirty="0"/>
              <a:t> 1,1-25,14.</a:t>
            </a:r>
          </a:p>
          <a:p>
            <a:r>
              <a:rPr lang="pt-BR" b="1" dirty="0"/>
              <a:t>II. Oráculos contra as nações estrangeiras:</a:t>
            </a:r>
            <a:r>
              <a:rPr lang="pt-BR" dirty="0"/>
              <a:t> 25,15-38.</a:t>
            </a:r>
          </a:p>
          <a:p>
            <a:r>
              <a:rPr lang="pt-BR" b="1" dirty="0"/>
              <a:t>III. Relatos biográficos de Jeremias:</a:t>
            </a:r>
            <a:r>
              <a:rPr lang="pt-BR" dirty="0"/>
              <a:t> 26,1-45,5.</a:t>
            </a:r>
          </a:p>
          <a:p>
            <a:r>
              <a:rPr lang="pt-BR" b="1" dirty="0"/>
              <a:t>IV. Oráculos contra as nações estrangeiras:</a:t>
            </a:r>
            <a:r>
              <a:rPr lang="pt-BR" dirty="0"/>
              <a:t> 46,1-51,64.</a:t>
            </a:r>
          </a:p>
          <a:p>
            <a:r>
              <a:rPr lang="pt-BR" b="1" dirty="0"/>
              <a:t>V. Apêndice:</a:t>
            </a:r>
            <a:r>
              <a:rPr lang="pt-BR" dirty="0"/>
              <a:t> 52,1-34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5840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chemeClr val="accent3"/>
                </a:solidFill>
              </a:rPr>
              <a:t>LAMENTAÇÕES</a:t>
            </a:r>
            <a:br>
              <a:rPr lang="pt-BR" b="1" dirty="0">
                <a:solidFill>
                  <a:schemeClr val="accent3"/>
                </a:solidFill>
              </a:rPr>
            </a:br>
            <a:endParaRPr lang="pt-BR" dirty="0">
              <a:solidFill>
                <a:schemeClr val="accent3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2060848"/>
            <a:ext cx="8503920" cy="4038200"/>
          </a:xfrm>
        </p:spPr>
        <p:txBody>
          <a:bodyPr/>
          <a:lstStyle/>
          <a:p>
            <a:r>
              <a:rPr lang="pt-BR" dirty="0" smtClean="0"/>
              <a:t>É um conjunto </a:t>
            </a:r>
            <a:r>
              <a:rPr lang="pt-BR" dirty="0"/>
              <a:t>de </a:t>
            </a:r>
            <a:r>
              <a:rPr lang="pt-BR" b="1" dirty="0"/>
              <a:t>cinco poemas</a:t>
            </a:r>
            <a:r>
              <a:rPr lang="pt-BR" dirty="0"/>
              <a:t>, </a:t>
            </a:r>
            <a:r>
              <a:rPr lang="pt-BR" dirty="0" smtClean="0"/>
              <a:t> </a:t>
            </a:r>
            <a:r>
              <a:rPr lang="pt-BR" dirty="0"/>
              <a:t>provavelmente escritos após a queda e destruição de Jeru­salém por Nabucodonosor (587-586 a.C.).</a:t>
            </a:r>
          </a:p>
          <a:p>
            <a:r>
              <a:rPr lang="pt-BR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21177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88</TotalTime>
  <Words>364</Words>
  <Application>Microsoft Office PowerPoint</Application>
  <PresentationFormat>Apresentação na tela (4:3)</PresentationFormat>
  <Paragraphs>67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Georgia</vt:lpstr>
      <vt:lpstr>Wingdings</vt:lpstr>
      <vt:lpstr>Wingdings 2</vt:lpstr>
      <vt:lpstr>Cívico</vt:lpstr>
      <vt:lpstr>LIVROS PROFÉTICOS </vt:lpstr>
      <vt:lpstr>  Profetas  antes do exílio: </vt:lpstr>
      <vt:lpstr>   Profetas durante o exílio: </vt:lpstr>
      <vt:lpstr>Profetas depois do exílio: </vt:lpstr>
      <vt:lpstr>PROFETAS MAIORES:  </vt:lpstr>
      <vt:lpstr>PROFETAS MENORES:  </vt:lpstr>
      <vt:lpstr>ISAIAS </vt:lpstr>
      <vt:lpstr>JEREMIAS </vt:lpstr>
      <vt:lpstr>LAMENTAÇÕES </vt:lpstr>
      <vt:lpstr>BARUC </vt:lpstr>
      <vt:lpstr>EZEQUIEL</vt:lpstr>
      <vt:lpstr> DANIEL </vt:lpstr>
      <vt:lpstr>  OSEIAS </vt:lpstr>
      <vt:lpstr>JOEL </vt:lpstr>
      <vt:lpstr>  AMÓS </vt:lpstr>
      <vt:lpstr>  NAUM </vt:lpstr>
      <vt:lpstr>MALAQUIAS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LIVROS PROFÉTICOS</dc:title>
  <dc:creator>Usuario</dc:creator>
  <cp:lastModifiedBy>Lenovo</cp:lastModifiedBy>
  <cp:revision>7</cp:revision>
  <dcterms:created xsi:type="dcterms:W3CDTF">2015-04-09T23:27:53Z</dcterms:created>
  <dcterms:modified xsi:type="dcterms:W3CDTF">2025-04-01T22:35:31Z</dcterms:modified>
</cp:coreProperties>
</file>