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9" r:id="rId6"/>
    <p:sldId id="257" r:id="rId7"/>
    <p:sldId id="275" r:id="rId8"/>
    <p:sldId id="271" r:id="rId9"/>
    <p:sldId id="265" r:id="rId10"/>
    <p:sldId id="276" r:id="rId11"/>
    <p:sldId id="277" r:id="rId12"/>
    <p:sldId id="278" r:id="rId13"/>
    <p:sldId id="279" r:id="rId14"/>
    <p:sldId id="266" r:id="rId15"/>
    <p:sldId id="280" r:id="rId16"/>
    <p:sldId id="263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FF34-3FD2-455C-8110-69A6A59ED3B4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9E41-6214-4112-BEE9-7035664DE7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7533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FF34-3FD2-455C-8110-69A6A59ED3B4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9E41-6214-4112-BEE9-7035664DE7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84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FF34-3FD2-455C-8110-69A6A59ED3B4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9E41-6214-4112-BEE9-7035664DE7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48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FF34-3FD2-455C-8110-69A6A59ED3B4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9E41-6214-4112-BEE9-7035664DE7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546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FF34-3FD2-455C-8110-69A6A59ED3B4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9E41-6214-4112-BEE9-7035664DE7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218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FF34-3FD2-455C-8110-69A6A59ED3B4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9E41-6214-4112-BEE9-7035664DE7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22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FF34-3FD2-455C-8110-69A6A59ED3B4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9E41-6214-4112-BEE9-7035664DE7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79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FF34-3FD2-455C-8110-69A6A59ED3B4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9E41-6214-4112-BEE9-7035664DE7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538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FF34-3FD2-455C-8110-69A6A59ED3B4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9E41-6214-4112-BEE9-7035664DE7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180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FF34-3FD2-455C-8110-69A6A59ED3B4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9E41-6214-4112-BEE9-7035664DE7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580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DFF34-3FD2-455C-8110-69A6A59ED3B4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99E41-6214-4112-BEE9-7035664DE7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466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DFF34-3FD2-455C-8110-69A6A59ED3B4}" type="datetimeFigureOut">
              <a:rPr lang="pt-BR" smtClean="0"/>
              <a:t>01/04/2025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99E41-6214-4112-BEE9-7035664DE7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7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ês da Bíblia 2024 - Livro de Ezequiel - Texto-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580"/>
            <a:ext cx="5897526" cy="617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550569" y="2115437"/>
            <a:ext cx="6641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2023 </a:t>
            </a:r>
            <a:r>
              <a:rPr lang="pt-BR" sz="2000" dirty="0" smtClean="0">
                <a:latin typeface="Arial Black" panose="020B0A04020102020204" pitchFamily="34" charset="0"/>
              </a:rPr>
              <a:t>– 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Carta aos  Efésios</a:t>
            </a:r>
          </a:p>
          <a:p>
            <a:r>
              <a:rPr lang="pt-BR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Lema: </a:t>
            </a:r>
            <a:r>
              <a:rPr lang="pt-BR" sz="2000" dirty="0" smtClean="0">
                <a:latin typeface="Arial Black" panose="020B0A04020102020204" pitchFamily="34" charset="0"/>
              </a:rPr>
              <a:t>Vestir-se da nova humanidade (Ef4,24).</a:t>
            </a:r>
            <a:endParaRPr lang="pt-BR" sz="2000" dirty="0">
              <a:latin typeface="Arial Black" panose="020B0A040201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83369" y="3237202"/>
            <a:ext cx="61272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2022: 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Livro de Josué </a:t>
            </a:r>
          </a:p>
          <a:p>
            <a:r>
              <a:rPr lang="pt-BR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Lema:  </a:t>
            </a:r>
            <a:r>
              <a:rPr lang="pt-BR" sz="2000" dirty="0">
                <a:latin typeface="Arial Black" panose="020B0A04020102020204" pitchFamily="34" charset="0"/>
              </a:rPr>
              <a:t>“O Senhor teu Deus está contigo por onde quer que andes” (</a:t>
            </a:r>
            <a:r>
              <a:rPr lang="pt-BR" sz="2000" dirty="0" err="1">
                <a:latin typeface="Arial Black" panose="020B0A04020102020204" pitchFamily="34" charset="0"/>
              </a:rPr>
              <a:t>Js</a:t>
            </a:r>
            <a:r>
              <a:rPr lang="pt-BR" sz="2000" dirty="0">
                <a:latin typeface="Arial Black" panose="020B0A04020102020204" pitchFamily="34" charset="0"/>
              </a:rPr>
              <a:t> 1,9).</a:t>
            </a:r>
            <a:endParaRPr lang="pt-BR" sz="2000" dirty="0" smtClean="0">
              <a:latin typeface="Arial Black" panose="020B0A040201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1" y="5680424"/>
            <a:ext cx="46232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latin typeface="Arial Black" panose="020B0A04020102020204" pitchFamily="34" charset="0"/>
              </a:rPr>
              <a:t> “Porei em </a:t>
            </a:r>
            <a:r>
              <a:rPr lang="pt-BR" sz="2000" dirty="0" err="1" smtClean="0">
                <a:latin typeface="Arial Black" panose="020B0A04020102020204" pitchFamily="34" charset="0"/>
              </a:rPr>
              <a:t>vois</a:t>
            </a:r>
            <a:r>
              <a:rPr lang="pt-BR" sz="2000" dirty="0" smtClean="0">
                <a:latin typeface="Arial Black" panose="020B0A04020102020204" pitchFamily="34" charset="0"/>
              </a:rPr>
              <a:t> o meu Espírito </a:t>
            </a:r>
          </a:p>
          <a:p>
            <a:pPr algn="ctr"/>
            <a:r>
              <a:rPr lang="pt-BR" sz="2000" dirty="0" smtClean="0">
                <a:latin typeface="Arial Black" panose="020B0A04020102020204" pitchFamily="34" charset="0"/>
              </a:rPr>
              <a:t>e vivereis” </a:t>
            </a:r>
            <a:r>
              <a:rPr lang="pt-BR" sz="2000" dirty="0">
                <a:latin typeface="Arial Black" panose="020B0A04020102020204" pitchFamily="34" charset="0"/>
              </a:rPr>
              <a:t>(</a:t>
            </a:r>
            <a:r>
              <a:rPr lang="pt-BR" sz="2000" dirty="0" err="1">
                <a:latin typeface="Arial Black" panose="020B0A04020102020204" pitchFamily="34" charset="0"/>
              </a:rPr>
              <a:t>Ez</a:t>
            </a:r>
            <a:r>
              <a:rPr lang="pt-BR" sz="2000" dirty="0">
                <a:latin typeface="Arial Black" panose="020B0A04020102020204" pitchFamily="34" charset="0"/>
              </a:rPr>
              <a:t> 37,14</a:t>
            </a:r>
            <a:r>
              <a:rPr lang="pt-BR" sz="2000" dirty="0" smtClean="0">
                <a:latin typeface="Arial Black" panose="020B0A04020102020204" pitchFamily="34" charset="0"/>
              </a:rPr>
              <a:t>)</a:t>
            </a:r>
            <a:endParaRPr lang="pt-BR" sz="2000" dirty="0"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383369" y="4571972"/>
            <a:ext cx="67134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2021</a:t>
            </a:r>
            <a:r>
              <a:rPr lang="pt-BR" sz="2000" dirty="0" smtClean="0">
                <a:latin typeface="Arial Black" panose="020B0A04020102020204" pitchFamily="34" charset="0"/>
              </a:rPr>
              <a:t> –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C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arta aos Gálatas </a:t>
            </a:r>
          </a:p>
          <a:p>
            <a:r>
              <a:rPr lang="pt-BR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Lema: </a:t>
            </a:r>
            <a:r>
              <a:rPr lang="pt-BR" sz="2000" dirty="0">
                <a:latin typeface="Arial Black" panose="020B0A04020102020204" pitchFamily="34" charset="0"/>
              </a:rPr>
              <a:t>"Todos vós sois um só em Cristo </a:t>
            </a:r>
            <a:r>
              <a:rPr lang="pt-BR" sz="2000" dirty="0" smtClean="0">
                <a:latin typeface="Arial Black" panose="020B0A04020102020204" pitchFamily="34" charset="0"/>
              </a:rPr>
              <a:t>Jesus”</a:t>
            </a:r>
          </a:p>
          <a:p>
            <a:r>
              <a:rPr lang="pt-BR" sz="2000" dirty="0">
                <a:latin typeface="Arial Black" panose="020B0A04020102020204" pitchFamily="34" charset="0"/>
              </a:rPr>
              <a:t> </a:t>
            </a:r>
            <a:r>
              <a:rPr lang="pt-BR" sz="2000" dirty="0" smtClean="0">
                <a:latin typeface="Arial Black" panose="020B0A04020102020204" pitchFamily="34" charset="0"/>
              </a:rPr>
              <a:t>                                                           </a:t>
            </a:r>
            <a:r>
              <a:rPr lang="pt-BR" dirty="0">
                <a:latin typeface="Arial Black" panose="020B0A04020102020204" pitchFamily="34" charset="0"/>
              </a:rPr>
              <a:t>(</a:t>
            </a:r>
            <a:r>
              <a:rPr lang="pt-BR" dirty="0" err="1">
                <a:latin typeface="Arial Black" panose="020B0A04020102020204" pitchFamily="34" charset="0"/>
              </a:rPr>
              <a:t>Gl</a:t>
            </a:r>
            <a:r>
              <a:rPr lang="pt-BR" dirty="0">
                <a:latin typeface="Arial Black" panose="020B0A04020102020204" pitchFamily="34" charset="0"/>
              </a:rPr>
              <a:t> 3,28d)</a:t>
            </a:r>
          </a:p>
        </p:txBody>
      </p:sp>
      <p:sp>
        <p:nvSpPr>
          <p:cNvPr id="8" name="Retângulo 7"/>
          <p:cNvSpPr/>
          <p:nvPr/>
        </p:nvSpPr>
        <p:spPr>
          <a:xfrm>
            <a:off x="5383369" y="5668386"/>
            <a:ext cx="65462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2020</a:t>
            </a:r>
            <a:r>
              <a:rPr lang="pt-BR" sz="2000" dirty="0" smtClean="0">
                <a:latin typeface="Arial Black" panose="020B0A04020102020204" pitchFamily="34" charset="0"/>
              </a:rPr>
              <a:t> : 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Livro de Deuteronômio </a:t>
            </a:r>
          </a:p>
          <a:p>
            <a:r>
              <a:rPr lang="pt-BR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Lema: </a:t>
            </a:r>
            <a:r>
              <a:rPr lang="pt-BR" sz="2000" dirty="0">
                <a:latin typeface="Arial Black" panose="020B0A04020102020204" pitchFamily="34" charset="0"/>
              </a:rPr>
              <a:t>“Abre tua mão para o teu irmão” </a:t>
            </a:r>
            <a:endParaRPr lang="pt-BR" sz="2000" dirty="0" smtClean="0">
              <a:latin typeface="Arial Black" panose="020B0A04020102020204" pitchFamily="34" charset="0"/>
            </a:endParaRPr>
          </a:p>
          <a:p>
            <a:r>
              <a:rPr lang="pt-BR" sz="2000" dirty="0">
                <a:latin typeface="Arial Black" panose="020B0A04020102020204" pitchFamily="34" charset="0"/>
              </a:rPr>
              <a:t> </a:t>
            </a:r>
            <a:r>
              <a:rPr lang="pt-BR" sz="2000" dirty="0" smtClean="0">
                <a:latin typeface="Arial Black" panose="020B0A04020102020204" pitchFamily="34" charset="0"/>
              </a:rPr>
              <a:t>                                                       (</a:t>
            </a:r>
            <a:r>
              <a:rPr lang="pt-BR" sz="2000" dirty="0" err="1">
                <a:latin typeface="Arial Black" panose="020B0A04020102020204" pitchFamily="34" charset="0"/>
              </a:rPr>
              <a:t>Dt</a:t>
            </a:r>
            <a:r>
              <a:rPr lang="pt-BR" sz="2000" dirty="0">
                <a:latin typeface="Arial Black" panose="020B0A04020102020204" pitchFamily="34" charset="0"/>
              </a:rPr>
              <a:t> 15,11).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" y="149089"/>
            <a:ext cx="11929576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Setembro: mês da Bíblia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4172755" y="910002"/>
            <a:ext cx="5002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1971-2025  - 30/09: São Jerônimo</a:t>
            </a:r>
            <a:endParaRPr lang="pt-BR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6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2823883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Bahnschrift SemiBold Condensed" panose="020B0502040204020203" pitchFamily="34" charset="0"/>
              </a:rPr>
              <a:t>PARTE 3</a:t>
            </a:r>
            <a:br>
              <a:rPr lang="pt-BR" sz="4000" dirty="0" smtClean="0">
                <a:latin typeface="Bahnschrift SemiBold Condensed" panose="020B0502040204020203" pitchFamily="34" charset="0"/>
              </a:rPr>
            </a:br>
            <a:r>
              <a:rPr lang="pt-BR" sz="4000" dirty="0">
                <a:latin typeface="Bahnschrift SemiBold Condensed" panose="020B0502040204020203" pitchFamily="34" charset="0"/>
              </a:rPr>
              <a:t/>
            </a:r>
            <a:br>
              <a:rPr lang="pt-BR" sz="4000" dirty="0">
                <a:latin typeface="Bahnschrift SemiBold Condensed" panose="020B0502040204020203" pitchFamily="34" charset="0"/>
              </a:rPr>
            </a:br>
            <a:r>
              <a:rPr lang="pt-BR" sz="4000" dirty="0" err="1" smtClean="0">
                <a:latin typeface="Bahnschrift SemiBold Condensed" panose="020B0502040204020203" pitchFamily="34" charset="0"/>
              </a:rPr>
              <a:t>Ez</a:t>
            </a:r>
            <a:r>
              <a:rPr lang="pt-BR" sz="4000" dirty="0" smtClean="0">
                <a:latin typeface="Bahnschrift SemiBold Condensed" panose="020B0502040204020203" pitchFamily="34" charset="0"/>
              </a:rPr>
              <a:t> 25-32</a:t>
            </a:r>
            <a:br>
              <a:rPr lang="pt-BR" sz="4000" dirty="0" smtClean="0">
                <a:latin typeface="Bahnschrift SemiBold Condensed" panose="020B0502040204020203" pitchFamily="34" charset="0"/>
              </a:rPr>
            </a:br>
            <a:r>
              <a:rPr lang="pt-BR" sz="4000" dirty="0">
                <a:latin typeface="Bahnschrift SemiBold Condensed" panose="020B0502040204020203" pitchFamily="34" charset="0"/>
              </a:rPr>
              <a:t>Oráculos e profecias contra diversas nações vizinhas </a:t>
            </a:r>
            <a:r>
              <a:rPr lang="pt-BR" dirty="0">
                <a:latin typeface="Bahnschrift Light Condensed" panose="020B0502040204020203" pitchFamily="34" charset="0"/>
              </a:rPr>
              <a:t/>
            </a:r>
            <a:br>
              <a:rPr lang="pt-BR" dirty="0">
                <a:latin typeface="Bahnschrift Light Condensed" panose="020B0502040204020203" pitchFamily="34" charset="0"/>
              </a:rPr>
            </a:br>
            <a:endParaRPr lang="pt-BR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23884" y="290287"/>
            <a:ext cx="9368116" cy="644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500" dirty="0" smtClean="0">
                <a:latin typeface="Bahnschrift Light Condensed" panose="020B0502040204020203" pitchFamily="34" charset="0"/>
              </a:rPr>
              <a:t>25,1-7: contra </a:t>
            </a:r>
            <a:r>
              <a:rPr lang="pt-BR" sz="2500" dirty="0" err="1" smtClean="0">
                <a:latin typeface="Bahnschrift Light Condensed" panose="020B0502040204020203" pitchFamily="34" charset="0"/>
              </a:rPr>
              <a:t>Amom</a:t>
            </a:r>
            <a:endParaRPr lang="pt-BR" sz="2500" dirty="0" smtClean="0">
              <a:latin typeface="Bahnschrift Light Condense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500" dirty="0" smtClean="0">
                <a:latin typeface="Bahnschrift Light Condensed" panose="020B0502040204020203" pitchFamily="34" charset="0"/>
              </a:rPr>
              <a:t>25,8-11: contra  </a:t>
            </a:r>
            <a:r>
              <a:rPr lang="pt-BR" sz="2500" dirty="0" err="1" smtClean="0">
                <a:latin typeface="Bahnschrift Light Condensed" panose="020B0502040204020203" pitchFamily="34" charset="0"/>
              </a:rPr>
              <a:t>Moab</a:t>
            </a:r>
            <a:endParaRPr lang="pt-BR" sz="2500" dirty="0" smtClean="0">
              <a:latin typeface="Bahnschrift Light Condense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500" dirty="0" smtClean="0">
                <a:latin typeface="Bahnschrift Light Condensed" panose="020B0502040204020203" pitchFamily="34" charset="0"/>
              </a:rPr>
              <a:t>25,12-14: contra </a:t>
            </a:r>
            <a:r>
              <a:rPr lang="pt-BR" sz="2500" dirty="0" err="1" smtClean="0">
                <a:latin typeface="Bahnschrift Light Condensed" panose="020B0502040204020203" pitchFamily="34" charset="0"/>
              </a:rPr>
              <a:t>Edom</a:t>
            </a:r>
            <a:endParaRPr lang="pt-BR" sz="2500" dirty="0" smtClean="0">
              <a:latin typeface="Bahnschrift Light Condense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500" dirty="0" smtClean="0">
                <a:latin typeface="Bahnschrift Light Condensed" panose="020B0502040204020203" pitchFamily="34" charset="0"/>
              </a:rPr>
              <a:t>25, 15-17: contra Filisteus</a:t>
            </a:r>
          </a:p>
          <a:p>
            <a:pPr>
              <a:lnSpc>
                <a:spcPct val="150000"/>
              </a:lnSpc>
            </a:pPr>
            <a:r>
              <a:rPr lang="pt-BR" sz="2500" dirty="0" smtClean="0">
                <a:latin typeface="Bahnschrift Light Condensed" panose="020B0502040204020203" pitchFamily="34" charset="0"/>
              </a:rPr>
              <a:t>26-28: Oráculos contra Tiro e </a:t>
            </a:r>
            <a:r>
              <a:rPr lang="pt-BR" sz="2500" dirty="0" err="1" smtClean="0">
                <a:latin typeface="Bahnschrift Light Condensed" panose="020B0502040204020203" pitchFamily="34" charset="0"/>
              </a:rPr>
              <a:t>Sidom</a:t>
            </a:r>
            <a:endParaRPr lang="pt-BR" sz="2500" dirty="0" smtClean="0">
              <a:latin typeface="Bahnschrift Light Condense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500" dirty="0" smtClean="0">
                <a:latin typeface="Bahnschrift Light Condensed" panose="020B0502040204020203" pitchFamily="34" charset="0"/>
              </a:rPr>
              <a:t>26,1-21: profecia contra Tiro, incluindo a perdição da sua destruição</a:t>
            </a:r>
          </a:p>
          <a:p>
            <a:pPr>
              <a:lnSpc>
                <a:spcPct val="150000"/>
              </a:lnSpc>
            </a:pPr>
            <a:r>
              <a:rPr lang="pt-BR" sz="2500" dirty="0" smtClean="0">
                <a:latin typeface="Bahnschrift Light Condensed" panose="020B0502040204020203" pitchFamily="34" charset="0"/>
              </a:rPr>
              <a:t>27,1-36: lamentação sobre a queda de Tiro</a:t>
            </a:r>
          </a:p>
          <a:p>
            <a:pPr>
              <a:lnSpc>
                <a:spcPct val="150000"/>
              </a:lnSpc>
            </a:pPr>
            <a:r>
              <a:rPr lang="pt-BR" sz="2500" dirty="0" smtClean="0">
                <a:latin typeface="Bahnschrift Light Condensed" panose="020B0502040204020203" pitchFamily="34" charset="0"/>
              </a:rPr>
              <a:t>28,1-10: Profecia contra o príncipe de Tiro</a:t>
            </a:r>
          </a:p>
          <a:p>
            <a:pPr>
              <a:lnSpc>
                <a:spcPct val="150000"/>
              </a:lnSpc>
            </a:pPr>
            <a:r>
              <a:rPr lang="pt-BR" sz="2500" dirty="0" smtClean="0">
                <a:latin typeface="Bahnschrift Light Condensed" panose="020B0502040204020203" pitchFamily="34" charset="0"/>
              </a:rPr>
              <a:t>28,11-19: lamentação sobre o rei de Tiro</a:t>
            </a:r>
          </a:p>
          <a:p>
            <a:pPr>
              <a:lnSpc>
                <a:spcPct val="150000"/>
              </a:lnSpc>
            </a:pPr>
            <a:r>
              <a:rPr lang="pt-BR" sz="2500" dirty="0" smtClean="0">
                <a:latin typeface="Bahnschrift Light Condensed" panose="020B0502040204020203" pitchFamily="34" charset="0"/>
              </a:rPr>
              <a:t>28,20-23: profecia contra </a:t>
            </a:r>
            <a:r>
              <a:rPr lang="pt-BR" sz="2500" dirty="0" err="1" smtClean="0">
                <a:latin typeface="Bahnschrift Light Condensed" panose="020B0502040204020203" pitchFamily="34" charset="0"/>
              </a:rPr>
              <a:t>Sidom</a:t>
            </a:r>
            <a:endParaRPr lang="pt-BR" sz="2500" dirty="0" smtClean="0">
              <a:latin typeface="Bahnschrift Light Condense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500" dirty="0" smtClean="0">
                <a:latin typeface="Bahnschrift Light Condensed" panose="020B0502040204020203" pitchFamily="34" charset="0"/>
              </a:rPr>
              <a:t>28,24-26: promessa de restauração para Israel após o julgamento das nações vizinhas</a:t>
            </a:r>
            <a:r>
              <a:rPr lang="pt-BR" sz="2400" dirty="0" smtClean="0">
                <a:latin typeface="Bahnschrift Light Condensed" panose="020B0502040204020203" pitchFamily="34" charset="0"/>
              </a:rPr>
              <a:t>.</a:t>
            </a:r>
            <a:endParaRPr lang="pt-BR" sz="2800" dirty="0" smtClean="0">
              <a:latin typeface="Bahnschrift Light Condensed" panose="020B0502040204020203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0" y="5226785"/>
            <a:ext cx="2823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muitas das quais haviam se tornado inimigas ou opressores de Israel ao longo do tempo 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163072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2823883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Bahnschrift SemiBold Condensed" panose="020B0502040204020203" pitchFamily="34" charset="0"/>
              </a:rPr>
              <a:t>PARTE 3</a:t>
            </a:r>
            <a:br>
              <a:rPr lang="pt-BR" sz="4000" dirty="0" smtClean="0">
                <a:latin typeface="Bahnschrift SemiBold Condensed" panose="020B0502040204020203" pitchFamily="34" charset="0"/>
              </a:rPr>
            </a:br>
            <a:r>
              <a:rPr lang="pt-BR" sz="4000" dirty="0">
                <a:latin typeface="Bahnschrift SemiBold Condensed" panose="020B0502040204020203" pitchFamily="34" charset="0"/>
              </a:rPr>
              <a:t/>
            </a:r>
            <a:br>
              <a:rPr lang="pt-BR" sz="4000" dirty="0">
                <a:latin typeface="Bahnschrift SemiBold Condensed" panose="020B0502040204020203" pitchFamily="34" charset="0"/>
              </a:rPr>
            </a:br>
            <a:r>
              <a:rPr lang="pt-BR" sz="4000" dirty="0" err="1" smtClean="0">
                <a:latin typeface="Bahnschrift SemiBold Condensed" panose="020B0502040204020203" pitchFamily="34" charset="0"/>
              </a:rPr>
              <a:t>Ez</a:t>
            </a:r>
            <a:r>
              <a:rPr lang="pt-BR" sz="4000" dirty="0" smtClean="0">
                <a:latin typeface="Bahnschrift SemiBold Condensed" panose="020B0502040204020203" pitchFamily="34" charset="0"/>
              </a:rPr>
              <a:t> 25-32</a:t>
            </a:r>
            <a:br>
              <a:rPr lang="pt-BR" sz="4000" dirty="0" smtClean="0">
                <a:latin typeface="Bahnschrift SemiBold Condensed" panose="020B0502040204020203" pitchFamily="34" charset="0"/>
              </a:rPr>
            </a:br>
            <a:r>
              <a:rPr lang="pt-BR" sz="4000" dirty="0">
                <a:latin typeface="Bahnschrift SemiBold Condensed" panose="020B0502040204020203" pitchFamily="34" charset="0"/>
              </a:rPr>
              <a:t>Oráculos e profecias contra diversas nações vizinhas </a:t>
            </a:r>
            <a:r>
              <a:rPr lang="pt-BR" dirty="0">
                <a:latin typeface="Bahnschrift Light Condensed" panose="020B0502040204020203" pitchFamily="34" charset="0"/>
              </a:rPr>
              <a:t/>
            </a:r>
            <a:br>
              <a:rPr lang="pt-BR" dirty="0">
                <a:latin typeface="Bahnschrift Light Condensed" panose="020B0502040204020203" pitchFamily="34" charset="0"/>
              </a:rPr>
            </a:br>
            <a:endParaRPr lang="pt-BR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145302" y="1361918"/>
            <a:ext cx="90466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latin typeface="Bahnschrift Light Condensed" panose="020B0502040204020203" pitchFamily="34" charset="0"/>
              </a:rPr>
              <a:t>29-32: oráculos contra o Egito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Bahnschrift Light Condensed" panose="020B0502040204020203" pitchFamily="34" charset="0"/>
              </a:rPr>
              <a:t>29,1-16: profecia contra o Egito e o Faraó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Bahnschrift Light Condensed" panose="020B0502040204020203" pitchFamily="34" charset="0"/>
              </a:rPr>
              <a:t>29,17-21: O Egito como pagamento a Nabucodonosor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Bahnschrift Light Condensed" panose="020B0502040204020203" pitchFamily="34" charset="0"/>
              </a:rPr>
              <a:t>30,1-19: o dia do Senhor contra o Egito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Bahnschrift Light Condensed" panose="020B0502040204020203" pitchFamily="34" charset="0"/>
              </a:rPr>
              <a:t>30,20-26: O braço quebrado do faraó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Bahnschrift Light Condensed" panose="020B0502040204020203" pitchFamily="34" charset="0"/>
              </a:rPr>
              <a:t>31, 1-18: A queda do Egito comparada à queda de </a:t>
            </a:r>
            <a:r>
              <a:rPr lang="pt-BR" sz="2800" dirty="0" err="1" smtClean="0">
                <a:latin typeface="Bahnschrift Light Condensed" panose="020B0502040204020203" pitchFamily="34" charset="0"/>
              </a:rPr>
              <a:t>Assiria</a:t>
            </a:r>
            <a:endParaRPr lang="pt-BR" sz="2800" dirty="0" smtClean="0">
              <a:latin typeface="Bahnschrift Light Condensed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Bahnschrift Light Condensed" panose="020B0502040204020203" pitchFamily="34" charset="0"/>
              </a:rPr>
              <a:t>32, 1-16: lamentação sobre o faraó, o “leão das nações”.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Bahnschrift Light Condensed" panose="020B0502040204020203" pitchFamily="34" charset="0"/>
              </a:rPr>
              <a:t>32, 17-32: O |Egito e as outras nações no mundo dos mortos.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823883" y="407811"/>
            <a:ext cx="891774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muitas das quais haviam se tornado inimigas ou opressores de Israel ao longo do tempo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47478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3145302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latin typeface="Bahnschrift SemiBold Condensed" panose="020B0502040204020203" pitchFamily="34" charset="0"/>
              </a:rPr>
              <a:t>PARTE 4</a:t>
            </a:r>
            <a:br>
              <a:rPr lang="pt-BR" sz="3200" dirty="0" smtClean="0">
                <a:latin typeface="Bahnschrift SemiBold Condensed" panose="020B0502040204020203" pitchFamily="34" charset="0"/>
              </a:rPr>
            </a:br>
            <a:r>
              <a:rPr lang="pt-BR" sz="3200" dirty="0">
                <a:latin typeface="Bahnschrift SemiBold Condensed" panose="020B0502040204020203" pitchFamily="34" charset="0"/>
              </a:rPr>
              <a:t/>
            </a:r>
            <a:br>
              <a:rPr lang="pt-BR" sz="3200" dirty="0">
                <a:latin typeface="Bahnschrift SemiBold Condensed" panose="020B0502040204020203" pitchFamily="34" charset="0"/>
              </a:rPr>
            </a:br>
            <a:r>
              <a:rPr lang="pt-BR" sz="3200" dirty="0" err="1" smtClean="0">
                <a:latin typeface="Bahnschrift SemiBold Condensed" panose="020B0502040204020203" pitchFamily="34" charset="0"/>
              </a:rPr>
              <a:t>Ez</a:t>
            </a:r>
            <a:r>
              <a:rPr lang="pt-BR" sz="3200" dirty="0" smtClean="0">
                <a:latin typeface="Bahnschrift SemiBold Condensed" panose="020B0502040204020203" pitchFamily="34" charset="0"/>
              </a:rPr>
              <a:t> 33-39</a:t>
            </a:r>
            <a:br>
              <a:rPr lang="pt-BR" sz="3200" dirty="0" smtClean="0">
                <a:latin typeface="Bahnschrift SemiBold Condensed" panose="020B0502040204020203" pitchFamily="34" charset="0"/>
              </a:rPr>
            </a:br>
            <a:r>
              <a:rPr lang="pt-BR" sz="3200" dirty="0" smtClean="0">
                <a:latin typeface="Bahnschrift SemiBold Condensed" panose="020B0502040204020203" pitchFamily="34" charset="0"/>
              </a:rPr>
              <a:t>O chamado renovado de Ezequiel como vigia, a promessa de restauração de Israel, o julgamento dos inimigos de Israel, e as profecias sobre a vinda de Messias e a derrota de </a:t>
            </a:r>
            <a:r>
              <a:rPr lang="pt-BR" sz="3200" dirty="0" err="1" smtClean="0">
                <a:latin typeface="Bahnschrift SemiBold Condensed" panose="020B0502040204020203" pitchFamily="34" charset="0"/>
              </a:rPr>
              <a:t>Gogue</a:t>
            </a:r>
            <a:r>
              <a:rPr lang="pt-BR" sz="3200" dirty="0">
                <a:latin typeface="Bahnschrift Light Condensed" panose="020B0502040204020203" pitchFamily="34" charset="0"/>
              </a:rPr>
              <a:t/>
            </a:r>
            <a:br>
              <a:rPr lang="pt-BR" sz="3200" dirty="0">
                <a:latin typeface="Bahnschrift Light Condensed" panose="020B0502040204020203" pitchFamily="34" charset="0"/>
              </a:rPr>
            </a:br>
            <a:endParaRPr lang="pt-BR" sz="3200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95846" y="1671011"/>
            <a:ext cx="848003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 smtClean="0">
                <a:latin typeface="Bahnschrift Light Condensed" panose="020B0502040204020203" pitchFamily="34" charset="0"/>
              </a:rPr>
              <a:t>A derrota de </a:t>
            </a:r>
            <a:r>
              <a:rPr lang="pt-BR" sz="2800" dirty="0" err="1" smtClean="0">
                <a:latin typeface="Bahnschrift Light Condensed" panose="020B0502040204020203" pitchFamily="34" charset="0"/>
              </a:rPr>
              <a:t>Gogue</a:t>
            </a:r>
            <a:r>
              <a:rPr lang="pt-BR" sz="2800" dirty="0" smtClean="0">
                <a:latin typeface="Bahnschrift Light Condensed" panose="020B0502040204020203" pitchFamily="34" charset="0"/>
              </a:rPr>
              <a:t> é vista como um ato final de Deus para proteger Israel e estabelecer a paz e a justiça sobre a terra.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Bahnschrift Light Condensed" panose="020B0502040204020203" pitchFamily="34" charset="0"/>
              </a:rPr>
              <a:t>Restauração do templo</a:t>
            </a:r>
          </a:p>
          <a:p>
            <a:pPr>
              <a:lnSpc>
                <a:spcPct val="150000"/>
              </a:lnSpc>
            </a:pPr>
            <a:r>
              <a:rPr lang="pt-BR" sz="2800" dirty="0" smtClean="0">
                <a:latin typeface="Bahnschrift Light Condensed" panose="020B0502040204020203" pitchFamily="34" charset="0"/>
              </a:rPr>
              <a:t>Redenção e a nova aliança entre Deus e seu povo </a:t>
            </a:r>
          </a:p>
          <a:p>
            <a:pPr>
              <a:lnSpc>
                <a:spcPct val="150000"/>
              </a:lnSpc>
            </a:pPr>
            <a:r>
              <a:rPr lang="pt-BR" sz="2800" b="1" dirty="0" smtClean="0">
                <a:solidFill>
                  <a:srgbClr val="0070C0"/>
                </a:solidFill>
                <a:latin typeface="Bahnschrift Light Condensed" panose="020B0502040204020203" pitchFamily="34" charset="0"/>
              </a:rPr>
              <a:t>Cap.34: Os pastores de Israel</a:t>
            </a:r>
          </a:p>
          <a:p>
            <a:pPr>
              <a:lnSpc>
                <a:spcPct val="150000"/>
              </a:lnSpc>
            </a:pPr>
            <a:r>
              <a:rPr lang="pt-BR" sz="2800" b="1" dirty="0" smtClean="0">
                <a:solidFill>
                  <a:srgbClr val="0070C0"/>
                </a:solidFill>
                <a:latin typeface="Bahnschrift Light Condensed" panose="020B0502040204020203" pitchFamily="34" charset="0"/>
              </a:rPr>
              <a:t>Cap. 37: Ossos secos – Judá e Israel: um só povo</a:t>
            </a:r>
          </a:p>
          <a:p>
            <a:pPr>
              <a:lnSpc>
                <a:spcPct val="150000"/>
              </a:lnSpc>
            </a:pPr>
            <a:r>
              <a:rPr lang="pt-BR" sz="2800" b="1" dirty="0" smtClean="0">
                <a:solidFill>
                  <a:srgbClr val="0070C0"/>
                </a:solidFill>
                <a:latin typeface="Bahnschrift Light Condensed" panose="020B0502040204020203" pitchFamily="34" charset="0"/>
              </a:rPr>
              <a:t>Cap. 39,21ss: “manifestarei a minha glória à todas nações”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823883" y="0"/>
            <a:ext cx="891774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muitas das quais haviam se tornado inimigas ou opressores de Israel ao longo do tempo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7562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2815771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sz="3200" dirty="0" smtClean="0">
                <a:latin typeface="Bahnschrift SemiBold Condensed" panose="020B0502040204020203" pitchFamily="34" charset="0"/>
              </a:rPr>
              <a:t>PARTE 5</a:t>
            </a:r>
            <a:br>
              <a:rPr lang="pt-BR" sz="3200" dirty="0" smtClean="0">
                <a:latin typeface="Bahnschrift SemiBold Condensed" panose="020B0502040204020203" pitchFamily="34" charset="0"/>
              </a:rPr>
            </a:br>
            <a:r>
              <a:rPr lang="pt-BR" sz="3600" dirty="0">
                <a:latin typeface="Bahnschrift SemiBold Condensed" panose="020B0502040204020203" pitchFamily="34" charset="0"/>
              </a:rPr>
              <a:t/>
            </a:r>
            <a:br>
              <a:rPr lang="pt-BR" sz="3600" dirty="0">
                <a:latin typeface="Bahnschrift SemiBold Condensed" panose="020B0502040204020203" pitchFamily="34" charset="0"/>
              </a:rPr>
            </a:br>
            <a:r>
              <a:rPr lang="pt-BR" sz="3600" dirty="0" err="1" smtClean="0">
                <a:latin typeface="Bahnschrift SemiBold Condensed" panose="020B0502040204020203" pitchFamily="34" charset="0"/>
              </a:rPr>
              <a:t>Ez</a:t>
            </a:r>
            <a:r>
              <a:rPr lang="pt-BR" sz="3600" dirty="0" smtClean="0">
                <a:latin typeface="Bahnschrift SemiBold Condensed" panose="020B0502040204020203" pitchFamily="34" charset="0"/>
              </a:rPr>
              <a:t> 40-48</a:t>
            </a:r>
            <a:br>
              <a:rPr lang="pt-BR" sz="3600" dirty="0" smtClean="0">
                <a:latin typeface="Bahnschrift SemiBold Condensed" panose="020B0502040204020203" pitchFamily="34" charset="0"/>
              </a:rPr>
            </a:br>
            <a:r>
              <a:rPr lang="pt-BR" sz="3600" dirty="0" smtClean="0">
                <a:latin typeface="Bahnschrift SemiBold Condensed" panose="020B0502040204020203" pitchFamily="34" charset="0"/>
              </a:rPr>
              <a:t>Esperança para toda a criação</a:t>
            </a:r>
            <a:br>
              <a:rPr lang="pt-BR" sz="3600" dirty="0" smtClean="0">
                <a:latin typeface="Bahnschrift SemiBold Condensed" panose="020B0502040204020203" pitchFamily="34" charset="0"/>
              </a:rPr>
            </a:br>
            <a:r>
              <a:rPr lang="pt-BR" sz="3200" dirty="0" smtClean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A “Torá” de </a:t>
            </a:r>
            <a:r>
              <a:rPr lang="pt-BR" sz="3200" dirty="0" err="1" smtClean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ezequiel</a:t>
            </a:r>
            <a:r>
              <a:rPr lang="pt-BR" sz="3200" dirty="0">
                <a:latin typeface="Bahnschrift Light Condensed" panose="020B0502040204020203" pitchFamily="34" charset="0"/>
              </a:rPr>
              <a:t/>
            </a:r>
            <a:br>
              <a:rPr lang="pt-BR" sz="3200" dirty="0">
                <a:latin typeface="Bahnschrift Light Condensed" panose="020B0502040204020203" pitchFamily="34" charset="0"/>
              </a:rPr>
            </a:br>
            <a:endParaRPr lang="pt-BR" sz="3200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145301" y="8697"/>
            <a:ext cx="8879058" cy="14695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200" dirty="0" smtClean="0">
                <a:latin typeface="Bahnschrift SemiBold" panose="020B0502040204020203" pitchFamily="34" charset="0"/>
              </a:rPr>
              <a:t>48: A distribuição da terra entre as tribos de Israel e a descrição da cidade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815771" y="1602717"/>
            <a:ext cx="92617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dirty="0" smtClean="0">
                <a:latin typeface="Bahnschrift Light SemiCondensed" panose="020B0502040204020203" pitchFamily="34" charset="0"/>
              </a:rPr>
              <a:t>48,1-7: A distribuição da terra entre as tribos ao </a:t>
            </a:r>
            <a:r>
              <a:rPr lang="pt-BR" sz="3200" b="1" dirty="0" smtClean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norte </a:t>
            </a:r>
            <a:r>
              <a:rPr lang="pt-BR" sz="3200" dirty="0" smtClean="0">
                <a:latin typeface="Bahnschrift Light SemiCondensed" panose="020B0502040204020203" pitchFamily="34" charset="0"/>
              </a:rPr>
              <a:t>48,8-22: A porção sagrada e as terras para a cidade, </a:t>
            </a:r>
          </a:p>
          <a:p>
            <a:pPr>
              <a:lnSpc>
                <a:spcPct val="150000"/>
              </a:lnSpc>
            </a:pPr>
            <a:r>
              <a:rPr lang="pt-BR" sz="3200" b="1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 </a:t>
            </a:r>
            <a:r>
              <a:rPr lang="pt-BR" sz="3200" b="1" dirty="0" smtClean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                o templo, os levitas e o príncipe</a:t>
            </a:r>
          </a:p>
          <a:p>
            <a:pPr>
              <a:lnSpc>
                <a:spcPct val="150000"/>
              </a:lnSpc>
            </a:pPr>
            <a:r>
              <a:rPr lang="pt-BR" sz="3200" dirty="0" smtClean="0">
                <a:latin typeface="Bahnschrift Light SemiCondensed" panose="020B0502040204020203" pitchFamily="34" charset="0"/>
              </a:rPr>
              <a:t>48,23-29: A distribuição da terra entre as tribos ao </a:t>
            </a:r>
            <a:r>
              <a:rPr lang="pt-BR" sz="3200" b="1" dirty="0" smtClean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sul</a:t>
            </a:r>
            <a:r>
              <a:rPr lang="pt-BR" sz="3200" dirty="0" smtClean="0">
                <a:latin typeface="Bahnschrift Light SemiCondensed" panose="020B0502040204020203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pt-BR" sz="3200" dirty="0" smtClean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48,30-35: A descrição da cidade e seus portões .</a:t>
            </a:r>
          </a:p>
          <a:p>
            <a:pPr>
              <a:lnSpc>
                <a:spcPct val="150000"/>
              </a:lnSpc>
            </a:pPr>
            <a:r>
              <a:rPr lang="pt-BR" sz="3200" dirty="0" smtClean="0">
                <a:latin typeface="Bahnschrift Light SemiCondensed" panose="020B0502040204020203" pitchFamily="34" charset="0"/>
              </a:rPr>
              <a:t>A cidade será chamada “O Senhor está ali” (</a:t>
            </a:r>
            <a:r>
              <a:rPr lang="pt-BR" sz="3200" dirty="0" err="1">
                <a:latin typeface="Bahnschrift Light SemiCondensed" panose="020B0502040204020203" pitchFamily="34" charset="0"/>
              </a:rPr>
              <a:t>Y</a:t>
            </a:r>
            <a:r>
              <a:rPr lang="pt-BR" sz="3200" dirty="0" err="1" smtClean="0">
                <a:latin typeface="Bahnschrift Light SemiCondensed" panose="020B0502040204020203" pitchFamily="34" charset="0"/>
              </a:rPr>
              <a:t>ahweh</a:t>
            </a:r>
            <a:r>
              <a:rPr lang="pt-BR" sz="3200" dirty="0" smtClean="0">
                <a:latin typeface="Bahnschrift Light SemiCondensed" panose="020B0502040204020203" pitchFamily="34" charset="0"/>
              </a:rPr>
              <a:t> </a:t>
            </a:r>
            <a:r>
              <a:rPr lang="pt-BR" sz="3200" dirty="0" err="1">
                <a:latin typeface="Bahnschrift Light SemiCondensed" panose="020B0502040204020203" pitchFamily="34" charset="0"/>
              </a:rPr>
              <a:t>S</a:t>
            </a:r>
            <a:r>
              <a:rPr lang="pt-BR" sz="3200" dirty="0" err="1" smtClean="0">
                <a:latin typeface="Bahnschrift Light SemiCondensed" panose="020B0502040204020203" pitchFamily="34" charset="0"/>
              </a:rPr>
              <a:t>hammah</a:t>
            </a:r>
            <a:r>
              <a:rPr lang="pt-BR" sz="3200" dirty="0" smtClean="0">
                <a:latin typeface="Bahnschrift Light SemiCondensed" panose="020B0502040204020203" pitchFamily="34" charset="0"/>
              </a:rPr>
              <a:t>). </a:t>
            </a:r>
            <a:endParaRPr lang="pt-BR" sz="3200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8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5757"/>
            <a:ext cx="12192000" cy="853561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Ensinamentos principais</a:t>
            </a:r>
            <a:endParaRPr lang="pt-BR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04800" y="969470"/>
            <a:ext cx="1178560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 smtClean="0">
                <a:latin typeface="Bahnschrift SemiBold" panose="020B0502040204020203" pitchFamily="34" charset="0"/>
              </a:rPr>
              <a:t>Duração do exilio: (587-537)mais ou menos 50 anos (duas novas gerações) 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latin typeface="Bahnschrift SemiBold" panose="020B0502040204020203" pitchFamily="34" charset="0"/>
              </a:rPr>
              <a:t>O decreto de Ciro (rei de Persa) que conquistou a Babilônia permite os judeus voltaram para sua Terra e reconstruir o templo. 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latin typeface="Bahnschrift SemiBold" panose="020B0502040204020203" pitchFamily="34" charset="0"/>
              </a:rPr>
              <a:t>Após 50 anos nova identidade e nova cultura, os samaritanos, que permaneceram na terra não conseguem aceitá-los como impuros. 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latin typeface="Bahnschrift SemiBold" panose="020B0502040204020203" pitchFamily="34" charset="0"/>
              </a:rPr>
              <a:t>A influencia da cultura babilônica: números , tamanhos e potestades (imagem com pé bronze...)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latin typeface="Bahnschrift SemiBold" panose="020B0502040204020203" pitchFamily="34" charset="0"/>
              </a:rPr>
              <a:t>Os novados, nascidos em Babilônia sente incomodados pelos antigos tradições e crenças ( crise da fé) correntes teológicas e escolas que faz surgimento da edição dos livros (salmos, lamentações e livros proféticos)/ nova cultura com suas crenças. 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latin typeface="Bahnschrift SemiBold" panose="020B0502040204020203" pitchFamily="34" charset="0"/>
              </a:rPr>
              <a:t>Surgimento de sinagogas  e estudo de Torá e oração dos Salmos 7 vezes por dia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latin typeface="Bahnschrift SemiBold" panose="020B0502040204020203" pitchFamily="34" charset="0"/>
              </a:rPr>
              <a:t>Nasce a Teologia da esperança (e grande parte de Pentateuco) ”somos peregrinos neste mundo”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latin typeface="Bahnschrift SemiBold" panose="020B0502040204020203" pitchFamily="34" charset="0"/>
              </a:rPr>
              <a:t>Tempo dos profetas e sacerdotes. </a:t>
            </a:r>
          </a:p>
        </p:txBody>
      </p:sp>
    </p:spTree>
    <p:extLst>
      <p:ext uri="{BB962C8B-B14F-4D97-AF65-F5344CB8AC3E}">
        <p14:creationId xmlns:p14="http://schemas.microsoft.com/office/powerpoint/2010/main" val="4032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5757"/>
            <a:ext cx="12192000" cy="853561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Ensinamentos principais</a:t>
            </a:r>
            <a:endParaRPr lang="pt-BR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61292" y="879318"/>
            <a:ext cx="119319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>
                <a:latin typeface="Bahnschrift SemiBold" panose="020B0502040204020203" pitchFamily="34" charset="0"/>
              </a:rPr>
              <a:t>Profetas </a:t>
            </a:r>
            <a:r>
              <a:rPr lang="pt-BR" sz="2400" dirty="0">
                <a:latin typeface="Bahnschrift SemiBold" panose="020B0502040204020203" pitchFamily="34" charset="0"/>
              </a:rPr>
              <a:t>Ezequiel e Jeremias são deste tempo do exílio que estão explicando o porque do exilio. </a:t>
            </a:r>
            <a:r>
              <a:rPr lang="pt-BR" sz="2400" dirty="0" smtClean="0">
                <a:latin typeface="Bahnschrift SemiBold" panose="020B0502040204020203" pitchFamily="34" charset="0"/>
              </a:rPr>
              <a:t>Eles </a:t>
            </a:r>
            <a:r>
              <a:rPr lang="pt-BR" sz="2400" dirty="0">
                <a:latin typeface="Bahnschrift SemiBold" panose="020B0502040204020203" pitchFamily="34" charset="0"/>
              </a:rPr>
              <a:t>tem a obrigação de permanecer fiel  e por isso os escritos.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J</a:t>
            </a:r>
            <a:r>
              <a:rPr lang="pt-BR" sz="24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ulgamento de Jerusalém: </a:t>
            </a:r>
            <a:r>
              <a:rPr lang="pt-BR" sz="2400" dirty="0" smtClean="0">
                <a:latin typeface="Bahnschrift SemiBold" panose="020B0502040204020203" pitchFamily="34" charset="0"/>
              </a:rPr>
              <a:t>e sua queda por causa da </a:t>
            </a:r>
            <a:r>
              <a:rPr lang="pt-BR" sz="2400" dirty="0" smtClean="0">
                <a:latin typeface="Bahnschrift SemiBold" panose="020B0502040204020203" pitchFamily="34" charset="0"/>
              </a:rPr>
              <a:t>idolatrias </a:t>
            </a:r>
            <a:r>
              <a:rPr lang="pt-BR" sz="2400" dirty="0" smtClean="0">
                <a:latin typeface="Bahnschrift SemiBold" panose="020B0502040204020203" pitchFamily="34" charset="0"/>
              </a:rPr>
              <a:t>(Prostituição) e desobediência ao Senhor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Restauração de Israel:</a:t>
            </a:r>
            <a:r>
              <a:rPr lang="pt-BR" sz="2400" dirty="0" smtClean="0">
                <a:latin typeface="Bahnschrift SemiBold" panose="020B0502040204020203" pitchFamily="34" charset="0"/>
              </a:rPr>
              <a:t> com nova promessa, aliança e a vinda de Messias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Visões e símbolos: </a:t>
            </a:r>
            <a:r>
              <a:rPr lang="pt-BR" sz="2400" dirty="0" smtClean="0">
                <a:latin typeface="Bahnschrift SemiBold" panose="020B0502040204020203" pitchFamily="34" charset="0"/>
              </a:rPr>
              <a:t>símbolos </a:t>
            </a:r>
            <a:r>
              <a:rPr lang="pt-BR" sz="2400" dirty="0">
                <a:latin typeface="Bahnschrift SemiBold" panose="020B0502040204020203" pitchFamily="34" charset="0"/>
              </a:rPr>
              <a:t>poderosos visão dos </a:t>
            </a:r>
            <a:r>
              <a:rPr lang="pt-BR" sz="2400" dirty="0" smtClean="0">
                <a:latin typeface="Bahnschrift SemiBold" panose="020B0502040204020203" pitchFamily="34" charset="0"/>
              </a:rPr>
              <a:t>Querubins, a visão do vale dos ossos secos e a visão do novo templo</a:t>
            </a:r>
          </a:p>
          <a:p>
            <a:pPr>
              <a:lnSpc>
                <a:spcPct val="150000"/>
              </a:lnSpc>
            </a:pPr>
            <a:r>
              <a:rPr lang="pt-BR" sz="24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Mensagem de esperança: </a:t>
            </a:r>
            <a:r>
              <a:rPr lang="pt-BR" sz="2400" dirty="0" smtClean="0">
                <a:latin typeface="Bahnschrift SemiBold" panose="020B0502040204020203" pitchFamily="34" charset="0"/>
              </a:rPr>
              <a:t>Apesar dos julgamentos anunciados, Ezequiel traz uma mensagem de esperança, assegurando que Deus restaurará o Seu povo e estabelecerá o Seu reino eterno. </a:t>
            </a:r>
            <a:endParaRPr lang="pt-BR" sz="24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1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961399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t-BR" dirty="0" smtClean="0">
                <a:latin typeface="Bahnschrift SemiBold" panose="020B0502040204020203" pitchFamily="34" charset="0"/>
              </a:rPr>
              <a:t>Ezequiel: Livro de esperança</a:t>
            </a:r>
            <a:endParaRPr lang="pt-BR" dirty="0">
              <a:latin typeface="Bahnschrift SemiBold" panose="020B0502040204020203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0287" y="1545466"/>
            <a:ext cx="11901714" cy="5312534"/>
          </a:xfrm>
        </p:spPr>
        <p:txBody>
          <a:bodyPr>
            <a:normAutofit/>
          </a:bodyPr>
          <a:lstStyle/>
          <a:p>
            <a:r>
              <a:rPr lang="pt-BR" b="1" dirty="0" smtClean="0">
                <a:latin typeface="Bahnschrift Light SemiCondensed" panose="020B0502040204020203" pitchFamily="34" charset="0"/>
              </a:rPr>
              <a:t>Imagens</a:t>
            </a:r>
          </a:p>
          <a:p>
            <a:r>
              <a:rPr lang="pt-BR" b="1" dirty="0" smtClean="0">
                <a:latin typeface="Bahnschrift Light SemiCondensed" panose="020B0502040204020203" pitchFamily="34" charset="0"/>
              </a:rPr>
              <a:t>Visões e</a:t>
            </a:r>
          </a:p>
          <a:p>
            <a:r>
              <a:rPr lang="pt-BR" b="1" dirty="0" smtClean="0">
                <a:latin typeface="Bahnschrift Light SemiCondensed" panose="020B0502040204020203" pitchFamily="34" charset="0"/>
              </a:rPr>
              <a:t>Símbolos </a:t>
            </a:r>
          </a:p>
          <a:p>
            <a:pPr marL="0" indent="0">
              <a:buNone/>
            </a:pPr>
            <a:r>
              <a:rPr lang="pt-BR" b="1" dirty="0" smtClean="0">
                <a:latin typeface="Bahnschrift Light SemiCondensed" panose="020B0502040204020203" pitchFamily="34" charset="0"/>
              </a:rPr>
              <a:t>Ex. Jardim, agua, arvore: Criação (Gênesis)-Ezequiel-Apocalipse</a:t>
            </a:r>
          </a:p>
          <a:p>
            <a:pPr marL="0" indent="0">
              <a:buNone/>
            </a:pPr>
            <a:r>
              <a:rPr lang="pt-BR" b="1" dirty="0" smtClean="0">
                <a:latin typeface="Bahnschrift Light SemiCondensed" panose="020B0502040204020203" pitchFamily="34" charset="0"/>
              </a:rPr>
              <a:t>Querubins: </a:t>
            </a:r>
          </a:p>
          <a:p>
            <a:pPr marL="0" indent="0">
              <a:buNone/>
            </a:pPr>
            <a:r>
              <a:rPr lang="pt-BR" b="1" dirty="0" smtClean="0">
                <a:latin typeface="Bahnschrift Light SemiCondensed" panose="020B0502040204020203" pitchFamily="34" charset="0"/>
              </a:rPr>
              <a:t>Mensagens de Juízo e promessas de restauração</a:t>
            </a:r>
          </a:p>
          <a:p>
            <a:pPr marL="0" indent="0">
              <a:buNone/>
            </a:pPr>
            <a:r>
              <a:rPr lang="pt-BR" b="1" dirty="0" smtClean="0">
                <a:latin typeface="Bahnschrift Light SemiCondensed" panose="020B0502040204020203" pitchFamily="34" charset="0"/>
              </a:rPr>
              <a:t>Denuncia os pecados e anuncia a futura restauração de Israel e </a:t>
            </a:r>
          </a:p>
          <a:p>
            <a:pPr marL="0" indent="0">
              <a:buNone/>
            </a:pPr>
            <a:r>
              <a:rPr lang="pt-BR" b="1" dirty="0" smtClean="0">
                <a:latin typeface="Bahnschrift Light SemiCondensed" panose="020B0502040204020203" pitchFamily="34" charset="0"/>
              </a:rPr>
              <a:t>nova aliança e nova nação e reconstrução do novo Templo </a:t>
            </a:r>
          </a:p>
          <a:p>
            <a:pPr marL="0" indent="0">
              <a:buNone/>
            </a:pPr>
            <a:r>
              <a:rPr lang="pt-BR" b="1" dirty="0" smtClean="0">
                <a:latin typeface="Bahnschrift Light SemiCondensed" panose="020B0502040204020203" pitchFamily="34" charset="0"/>
              </a:rPr>
              <a:t>Pecado pessoal e a responsabilidade do pecado de todos </a:t>
            </a:r>
            <a:endParaRPr lang="pt-BR" b="1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11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4956103" y="5072896"/>
            <a:ext cx="4924926" cy="1785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DIVISÃO DO REINO:</a:t>
            </a:r>
          </a:p>
          <a:p>
            <a:endParaRPr lang="pt-BR" sz="800" dirty="0" smtClean="0">
              <a:latin typeface="Arial Black" panose="020B0A04020102020204" pitchFamily="34" charset="0"/>
            </a:endParaRPr>
          </a:p>
          <a:p>
            <a:r>
              <a:rPr lang="pt-BR" sz="1600" dirty="0" smtClean="0">
                <a:latin typeface="Arial Black" panose="020B0A04020102020204" pitchFamily="34" charset="0"/>
              </a:rPr>
              <a:t>NORTE (SAMARIA) EXÍLIO ASSÍRIO 722  </a:t>
            </a:r>
          </a:p>
          <a:p>
            <a:r>
              <a:rPr lang="pt-BR" sz="1600" dirty="0" smtClean="0">
                <a:latin typeface="Arial Black" panose="020B0A04020102020204" pitchFamily="34" charset="0"/>
              </a:rPr>
              <a:t>SUL(JERUSALÉM) EXÍLIO BABILÔNICO 587 </a:t>
            </a:r>
            <a:r>
              <a:rPr lang="pt-BR" sz="1600" dirty="0" err="1" smtClean="0">
                <a:latin typeface="Arial Black" panose="020B0A04020102020204" pitchFamily="34" charset="0"/>
              </a:rPr>
              <a:t>a.C</a:t>
            </a:r>
            <a:endParaRPr lang="pt-BR" sz="1600" dirty="0" smtClean="0">
              <a:latin typeface="Arial Black" panose="020B0A04020102020204" pitchFamily="34" charset="0"/>
            </a:endParaRPr>
          </a:p>
          <a:p>
            <a:r>
              <a:rPr lang="pt-BR" sz="1600" dirty="0" smtClean="0">
                <a:latin typeface="Arial Black" panose="020B0A04020102020204" pitchFamily="34" charset="0"/>
              </a:rPr>
              <a:t>RETORNO DOS JUDEUS: 538- </a:t>
            </a:r>
            <a:r>
              <a:rPr lang="pt-BR" sz="1600" dirty="0" err="1" smtClean="0">
                <a:latin typeface="Arial Black" panose="020B0A04020102020204" pitchFamily="34" charset="0"/>
              </a:rPr>
              <a:t>a.C</a:t>
            </a:r>
            <a:endParaRPr lang="pt-BR" sz="1600" dirty="0" smtClean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600" dirty="0" smtClean="0">
                <a:latin typeface="Arial Black" panose="020B0A04020102020204" pitchFamily="34" charset="0"/>
              </a:rPr>
              <a:t>GREGOS ((398) ROMANOS (31)</a:t>
            </a:r>
            <a:r>
              <a:rPr lang="pt-BR" sz="1200" dirty="0" smtClean="0">
                <a:latin typeface="Arial Black" panose="020B0A04020102020204" pitchFamily="34" charset="0"/>
              </a:rPr>
              <a:t>Cesar Augusto</a:t>
            </a:r>
            <a:endParaRPr lang="pt-BR" sz="1200" dirty="0">
              <a:latin typeface="Arial Black" panose="020B0A04020102020204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8960850" y="5395419"/>
            <a:ext cx="622341" cy="36222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104153"/>
            <a:ext cx="12192000" cy="110799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endParaRPr lang="pt-BR" sz="14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CRONOLOGIA BÍBLICA (AT)</a:t>
            </a:r>
          </a:p>
          <a:p>
            <a:endParaRPr lang="pt-BR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68177" y="1308896"/>
            <a:ext cx="1226017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GEN.1-11: CRIAÇÃO, PECADO E PROMESSA: </a:t>
            </a:r>
            <a:r>
              <a:rPr lang="pt-BR" sz="1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Respostas aos problemas existenciais da humanidade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464968" y="2647911"/>
            <a:ext cx="5727031" cy="14850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 Black" panose="020B0A04020102020204" pitchFamily="34" charset="0"/>
              </a:rPr>
              <a:t>	ÊXODO: TEMPO DE </a:t>
            </a:r>
            <a:r>
              <a:rPr lang="pt-B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MOISES</a:t>
            </a:r>
            <a:r>
              <a:rPr lang="pt-BR" dirty="0" smtClean="0">
                <a:latin typeface="Arial Black" panose="020B0A04020102020204" pitchFamily="34" charset="0"/>
              </a:rPr>
              <a:t>: </a:t>
            </a:r>
            <a:r>
              <a:rPr lang="pt-BR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(1250)</a:t>
            </a:r>
          </a:p>
          <a:p>
            <a:endParaRPr lang="pt-BR" sz="800" dirty="0" smtClean="0">
              <a:latin typeface="Arial Black" panose="020B0A04020102020204" pitchFamily="34" charset="0"/>
            </a:endParaRPr>
          </a:p>
          <a:p>
            <a:r>
              <a:rPr lang="pt-BR" dirty="0" smtClean="0">
                <a:latin typeface="Arial Black" panose="020B0A04020102020204" pitchFamily="34" charset="0"/>
              </a:rPr>
              <a:t>	SAIDA DO POVO DE ISRAEL DO 	EGITO PARA A TERRA PROMETIDA</a:t>
            </a:r>
          </a:p>
          <a:p>
            <a:pPr>
              <a:lnSpc>
                <a:spcPct val="150000"/>
              </a:lnSpc>
            </a:pPr>
            <a:endParaRPr lang="pt-BR" sz="100" dirty="0" smtClean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                (PENTATEUCO)</a:t>
            </a:r>
            <a:endParaRPr lang="pt-BR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4213562"/>
            <a:ext cx="12191999" cy="68480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pt-BR" sz="105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ISRAEL EM TERRA PROMETIDA (1200-722)</a:t>
            </a:r>
          </a:p>
          <a:p>
            <a:pPr algn="ctr"/>
            <a:endParaRPr lang="pt-BR" sz="700" dirty="0">
              <a:latin typeface="Arial Black" panose="020B0A040201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2189" y="5098083"/>
            <a:ext cx="2542993" cy="172354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TEMPO DOS JUIZES:</a:t>
            </a:r>
          </a:p>
          <a:p>
            <a:pPr>
              <a:lnSpc>
                <a:spcPct val="150000"/>
              </a:lnSpc>
            </a:pPr>
            <a:endParaRPr lang="pt-BR" sz="400" dirty="0" smtClean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400" dirty="0" smtClean="0">
                <a:latin typeface="Arial Black" panose="020B0A04020102020204" pitchFamily="34" charset="0"/>
              </a:rPr>
              <a:t>DÉBORA, </a:t>
            </a:r>
          </a:p>
          <a:p>
            <a:pPr>
              <a:lnSpc>
                <a:spcPct val="150000"/>
              </a:lnSpc>
            </a:pPr>
            <a:r>
              <a:rPr lang="pt-BR" sz="1400" dirty="0" smtClean="0">
                <a:latin typeface="Arial Black" panose="020B0A04020102020204" pitchFamily="34" charset="0"/>
              </a:rPr>
              <a:t>GIDEÃO</a:t>
            </a:r>
          </a:p>
          <a:p>
            <a:pPr>
              <a:lnSpc>
                <a:spcPct val="150000"/>
              </a:lnSpc>
            </a:pPr>
            <a:r>
              <a:rPr lang="pt-BR" sz="1400" dirty="0" smtClean="0">
                <a:latin typeface="Arial Black" panose="020B0A04020102020204" pitchFamily="34" charset="0"/>
              </a:rPr>
              <a:t>SANSÃO, </a:t>
            </a:r>
          </a:p>
          <a:p>
            <a:pPr>
              <a:lnSpc>
                <a:spcPct val="150000"/>
              </a:lnSpc>
            </a:pPr>
            <a:r>
              <a:rPr lang="pt-BR" sz="1400" dirty="0" smtClean="0">
                <a:latin typeface="Arial Black" panose="020B0A04020102020204" pitchFamily="34" charset="0"/>
              </a:rPr>
              <a:t>SAMUEL</a:t>
            </a:r>
            <a:endParaRPr lang="pt-BR" sz="1400" dirty="0">
              <a:latin typeface="Arial Black" panose="020B0A040201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701092" y="5105777"/>
            <a:ext cx="2169101" cy="1708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TEMPO DOS REIS</a:t>
            </a:r>
          </a:p>
          <a:p>
            <a:endParaRPr lang="pt-BR" sz="1100" dirty="0" smtClean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600" dirty="0" smtClean="0">
                <a:latin typeface="Arial Black" panose="020B0A04020102020204" pitchFamily="34" charset="0"/>
              </a:rPr>
              <a:t>SAUL</a:t>
            </a:r>
          </a:p>
          <a:p>
            <a:pPr>
              <a:lnSpc>
                <a:spcPct val="150000"/>
              </a:lnSpc>
            </a:pPr>
            <a:r>
              <a:rPr lang="pt-BR" sz="1600" dirty="0" smtClean="0">
                <a:latin typeface="Arial Black" panose="020B0A04020102020204" pitchFamily="34" charset="0"/>
              </a:rPr>
              <a:t>DAVI</a:t>
            </a:r>
          </a:p>
          <a:p>
            <a:pPr>
              <a:lnSpc>
                <a:spcPct val="150000"/>
              </a:lnSpc>
            </a:pPr>
            <a:r>
              <a:rPr lang="pt-BR" sz="1600" dirty="0" smtClean="0">
                <a:latin typeface="Arial Black" panose="020B0A04020102020204" pitchFamily="34" charset="0"/>
              </a:rPr>
              <a:t>SALOMÃO</a:t>
            </a:r>
          </a:p>
          <a:p>
            <a:endParaRPr lang="pt-BR" sz="500" dirty="0">
              <a:latin typeface="Arial Black" panose="020B0A040201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984967" y="5169904"/>
            <a:ext cx="2207033" cy="15234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PROFETAS</a:t>
            </a:r>
            <a:r>
              <a:rPr lang="pt-BR" dirty="0" smtClean="0">
                <a:latin typeface="Arial Black" panose="020B0A04020102020204" pitchFamily="34" charset="0"/>
              </a:rPr>
              <a:t> </a:t>
            </a:r>
          </a:p>
          <a:p>
            <a:endParaRPr lang="pt-BR" sz="1100" dirty="0" smtClean="0">
              <a:latin typeface="Arial Black" panose="020B0A04020102020204" pitchFamily="34" charset="0"/>
            </a:endParaRPr>
          </a:p>
          <a:p>
            <a:r>
              <a:rPr lang="pt-BR" dirty="0" smtClean="0">
                <a:latin typeface="Arial Black" panose="020B0A04020102020204" pitchFamily="34" charset="0"/>
              </a:rPr>
              <a:t>ANTES E DURANTE O EXILIO</a:t>
            </a:r>
          </a:p>
          <a:p>
            <a:endParaRPr lang="pt-BR" sz="700" dirty="0">
              <a:latin typeface="Arial Black" panose="020B0A040201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68177" y="2644398"/>
            <a:ext cx="6388765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 smtClean="0">
                <a:latin typeface="Arial Black" panose="020B0A04020102020204" pitchFamily="34" charset="0"/>
              </a:rPr>
              <a:t>11-50: </a:t>
            </a:r>
            <a:r>
              <a:rPr lang="pt-BR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OS PATRIARCAS </a:t>
            </a:r>
            <a:r>
              <a:rPr lang="pt-BR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(2000-1850)</a:t>
            </a:r>
            <a:endParaRPr lang="pt-BR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r>
              <a:rPr lang="pt-BR" dirty="0">
                <a:latin typeface="Arial Black" panose="020B0A04020102020204" pitchFamily="34" charset="0"/>
              </a:rPr>
              <a:t>	</a:t>
            </a:r>
            <a:r>
              <a:rPr lang="pt-BR" dirty="0" smtClean="0">
                <a:latin typeface="Arial Black" panose="020B0A04020102020204" pitchFamily="34" charset="0"/>
              </a:rPr>
              <a:t>ABRAÃO – A Terra Prometida</a:t>
            </a:r>
          </a:p>
          <a:p>
            <a:r>
              <a:rPr lang="pt-BR" dirty="0" smtClean="0">
                <a:latin typeface="Arial Black" panose="020B0A04020102020204" pitchFamily="34" charset="0"/>
              </a:rPr>
              <a:t>	ISAAQUE, </a:t>
            </a:r>
          </a:p>
          <a:p>
            <a:r>
              <a:rPr lang="pt-BR" dirty="0" smtClean="0">
                <a:latin typeface="Arial Black" panose="020B0A04020102020204" pitchFamily="34" charset="0"/>
              </a:rPr>
              <a:t>	JACÓ </a:t>
            </a:r>
          </a:p>
          <a:p>
            <a:r>
              <a:rPr lang="pt-BR" dirty="0" smtClean="0">
                <a:latin typeface="Arial Black" panose="020B0A04020102020204" pitchFamily="34" charset="0"/>
              </a:rPr>
              <a:t>JOSÉ E O POVO DE ISRAEL EM EGITO </a:t>
            </a:r>
            <a:endParaRPr lang="pt-BR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-68176" y="1784652"/>
            <a:ext cx="12260176" cy="73866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endParaRPr lang="pt-BR" sz="1100" dirty="0" smtClean="0">
              <a:latin typeface="Arial Black" panose="020B0A04020102020204" pitchFamily="34" charset="0"/>
            </a:endParaRPr>
          </a:p>
          <a:p>
            <a:pPr algn="ctr"/>
            <a:r>
              <a:rPr lang="pt-BR" sz="2400" dirty="0" smtClean="0">
                <a:latin typeface="Arial Black" panose="020B0A04020102020204" pitchFamily="34" charset="0"/>
              </a:rPr>
              <a:t>PROMESSA DE DEUS: A TERRA E O MESSIAS</a:t>
            </a:r>
          </a:p>
          <a:p>
            <a:pPr algn="ctr"/>
            <a:endParaRPr lang="pt-BR" sz="600" dirty="0">
              <a:latin typeface="Arial Black" panose="020B0A04020102020204" pitchFamily="34" charset="0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4990102" y="5928590"/>
            <a:ext cx="541317" cy="36222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7743051" y="6109704"/>
            <a:ext cx="622341" cy="362229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2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1.bp.blogspot.com/-cwvN_1Udk1E/XABM37X0f5I/AAAAAAAAsMg/mpBGSHpXQ2obiDkb8_i2FqVjA5bHkG5gwCLcBGAs/s1600/280px-Kingdoms_of_Israel_and_Judah_map_830-pt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3"/>
          <a:stretch/>
        </p:blipFill>
        <p:spPr bwMode="auto">
          <a:xfrm>
            <a:off x="2775772" y="-54735"/>
            <a:ext cx="6627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5012026" y="1249249"/>
            <a:ext cx="991673" cy="5151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 Black" panose="020B0A04020102020204" pitchFamily="34" charset="0"/>
              </a:rPr>
              <a:t>722</a:t>
            </a:r>
            <a:endParaRPr lang="pt-BR" dirty="0">
              <a:latin typeface="Arial Black" panose="020B0A0402010202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5097887" y="4097091"/>
            <a:ext cx="905812" cy="51515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latin typeface="Arial Black" panose="020B0A04020102020204" pitchFamily="34" charset="0"/>
              </a:rPr>
              <a:t>586</a:t>
            </a:r>
            <a:endParaRPr lang="pt-BR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7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pic>
        <p:nvPicPr>
          <p:cNvPr id="3074" name="Picture 2" descr="6244a6ebe25f06244a6ebe25f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/>
          <p:cNvSpPr/>
          <p:nvPr/>
        </p:nvSpPr>
        <p:spPr>
          <a:xfrm>
            <a:off x="9247801" y="3247884"/>
            <a:ext cx="1254352" cy="4635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7563556" y="2846307"/>
            <a:ext cx="2013404" cy="4635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6589765" y="681083"/>
            <a:ext cx="1478470" cy="6810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179647" y="3926541"/>
            <a:ext cx="1317105" cy="6001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029721" y="790768"/>
            <a:ext cx="104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Black" panose="020B0A04020102020204" pitchFamily="34" charset="0"/>
              </a:rPr>
              <a:t>722</a:t>
            </a:r>
            <a:endParaRPr lang="pt-BR" sz="2400" dirty="0">
              <a:latin typeface="Arial Black" panose="020B0A040201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408458" y="2554467"/>
            <a:ext cx="104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Black" panose="020B0A04020102020204" pitchFamily="34" charset="0"/>
              </a:rPr>
              <a:t>587</a:t>
            </a:r>
            <a:endParaRPr lang="pt-BR" sz="2400" dirty="0">
              <a:latin typeface="Arial Black" panose="020B0A040201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502153" y="3253714"/>
            <a:ext cx="104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Black" panose="020B0A04020102020204" pitchFamily="34" charset="0"/>
              </a:rPr>
              <a:t>538</a:t>
            </a:r>
            <a:endParaRPr lang="pt-BR" sz="2400" dirty="0"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16540" y="3504296"/>
            <a:ext cx="104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Black" panose="020B0A04020102020204" pitchFamily="34" charset="0"/>
              </a:rPr>
              <a:t>1250</a:t>
            </a:r>
            <a:endParaRPr lang="pt-BR" sz="2400" dirty="0">
              <a:latin typeface="Arial Black" panose="020B0A04020102020204" pitchFamily="34" charset="0"/>
            </a:endParaRPr>
          </a:p>
        </p:txBody>
      </p:sp>
      <p:sp>
        <p:nvSpPr>
          <p:cNvPr id="8" name="Triângulo isósceles 7"/>
          <p:cNvSpPr/>
          <p:nvPr/>
        </p:nvSpPr>
        <p:spPr>
          <a:xfrm>
            <a:off x="4253817" y="2812546"/>
            <a:ext cx="691670" cy="46350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  <p:cxnSp>
        <p:nvCxnSpPr>
          <p:cNvPr id="13" name="Conector angulado 12"/>
          <p:cNvCxnSpPr/>
          <p:nvPr/>
        </p:nvCxnSpPr>
        <p:spPr>
          <a:xfrm flipV="1">
            <a:off x="1441421" y="3217832"/>
            <a:ext cx="3208734" cy="1216850"/>
          </a:xfrm>
          <a:prstGeom prst="bentConnector3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Conector angulado 14"/>
          <p:cNvCxnSpPr/>
          <p:nvPr/>
        </p:nvCxnSpPr>
        <p:spPr>
          <a:xfrm flipV="1">
            <a:off x="4599652" y="1362120"/>
            <a:ext cx="3166309" cy="1392207"/>
          </a:xfrm>
          <a:prstGeom prst="bentConnector3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Conector angulado 16"/>
          <p:cNvCxnSpPr>
            <a:stCxn id="8" idx="4"/>
          </p:cNvCxnSpPr>
          <p:nvPr/>
        </p:nvCxnSpPr>
        <p:spPr>
          <a:xfrm rot="16200000" flipH="1">
            <a:off x="6453039" y="1768497"/>
            <a:ext cx="33761" cy="3048865"/>
          </a:xfrm>
          <a:prstGeom prst="bentConnector2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Conector angulado 18"/>
          <p:cNvCxnSpPr/>
          <p:nvPr/>
        </p:nvCxnSpPr>
        <p:spPr>
          <a:xfrm>
            <a:off x="4945487" y="3369130"/>
            <a:ext cx="4718466" cy="342258"/>
          </a:xfrm>
          <a:prstGeom prst="bentConnector3">
            <a:avLst>
              <a:gd name="adj1" fmla="val 50000"/>
            </a:avLst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34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67327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Contexto histórico (2Rs 23-25)</a:t>
            </a:r>
            <a:endParaRPr lang="pt-BR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809" y="1749287"/>
            <a:ext cx="11595651" cy="4638634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Bahnschrift Light SemiCondensed" panose="020B0502040204020203" pitchFamily="34" charset="0"/>
              </a:rPr>
              <a:t>O rei </a:t>
            </a:r>
            <a:r>
              <a:rPr lang="pt-BR" dirty="0" err="1" smtClean="0">
                <a:latin typeface="Bahnschrift Light SemiCondensed" panose="020B0502040204020203" pitchFamily="34" charset="0"/>
              </a:rPr>
              <a:t>Joacaz</a:t>
            </a:r>
            <a:r>
              <a:rPr lang="pt-BR" dirty="0" smtClean="0">
                <a:latin typeface="Bahnschrift Light SemiCondensed" panose="020B0502040204020203" pitchFamily="34" charset="0"/>
              </a:rPr>
              <a:t> (609-597 a.C.), sucessor de Josias, em sua ambição por poder e riqueza, maltratou o povo </a:t>
            </a:r>
            <a:r>
              <a:rPr lang="pt-BR" sz="2000" dirty="0" smtClean="0">
                <a:latin typeface="Bahnschrift Light SemiCondensed" panose="020B0502040204020203" pitchFamily="34" charset="0"/>
              </a:rPr>
              <a:t>(2Rs 23,31ss), </a:t>
            </a:r>
            <a:r>
              <a:rPr lang="pt-BR" dirty="0" smtClean="0">
                <a:latin typeface="Bahnschrift Light SemiCondensed" panose="020B0502040204020203" pitchFamily="34" charset="0"/>
              </a:rPr>
              <a:t>fazendo aliança com o Egito, provocando guerra com a Babilônia. </a:t>
            </a:r>
          </a:p>
          <a:p>
            <a:r>
              <a:rPr lang="pt-BR" dirty="0" smtClean="0">
                <a:latin typeface="Bahnschrift Light SemiCondensed" panose="020B0502040204020203" pitchFamily="34" charset="0"/>
              </a:rPr>
              <a:t>Durante o cerco do exército babilônico, ele morreu, e seu filho, Joaquin, assumiu o trono.</a:t>
            </a:r>
          </a:p>
          <a:p>
            <a:r>
              <a:rPr lang="pt-BR" dirty="0" smtClean="0">
                <a:latin typeface="Bahnschrift Light SemiCondensed" panose="020B0502040204020203" pitchFamily="34" charset="0"/>
              </a:rPr>
              <a:t> Três meses depois, ele se rendeu e foi deportado para a Babilônia, junto com seus governantes, incluindo o sacerdote-profeta Ezequiel. </a:t>
            </a:r>
          </a:p>
          <a:p>
            <a:r>
              <a:rPr lang="pt-BR" dirty="0" smtClean="0">
                <a:latin typeface="Bahnschrift Light SemiCondensed" panose="020B0502040204020203" pitchFamily="34" charset="0"/>
              </a:rPr>
              <a:t>No desterro, Ezequiel profetizou sob a ótica teológica da monarquia davídica. </a:t>
            </a:r>
          </a:p>
          <a:p>
            <a:r>
              <a:rPr lang="pt-BR" dirty="0" smtClean="0">
                <a:latin typeface="Bahnschrift Light SemiCondensed" panose="020B0502040204020203" pitchFamily="34" charset="0"/>
              </a:rPr>
              <a:t>Ele conscientizou os primeiros exilados a respeito da situação de Jerusalém no reinado de Sedecias (597-587 a.C.), sucessor de Joaquin.</a:t>
            </a:r>
            <a:endParaRPr lang="pt-BR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94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845489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ESTUTURA DO LIVRO</a:t>
            </a:r>
            <a:endParaRPr lang="pt-BR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4171" y="1426379"/>
            <a:ext cx="11916229" cy="5431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1ª parte: </a:t>
            </a:r>
            <a:r>
              <a:rPr lang="pt-BR" dirty="0">
                <a:solidFill>
                  <a:srgbClr val="FF0000"/>
                </a:solidFill>
                <a:latin typeface="Bahnschrift SemiBold" panose="020B0502040204020203" pitchFamily="34" charset="0"/>
              </a:rPr>
              <a:t>1‒32: o período anterior à queda de Jerusalém (de 593 a 587 </a:t>
            </a:r>
            <a:r>
              <a:rPr lang="pt-BR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a.C</a:t>
            </a:r>
            <a:r>
              <a:rPr lang="pt-BR" dirty="0">
                <a:solidFill>
                  <a:srgbClr val="FF0000"/>
                </a:solidFill>
                <a:latin typeface="Bahnschrift SemiBold" panose="020B0502040204020203" pitchFamily="34" charset="0"/>
              </a:rPr>
              <a:t>) </a:t>
            </a:r>
            <a:endParaRPr lang="pt-BR" b="1" dirty="0" smtClean="0">
              <a:solidFill>
                <a:srgbClr val="FF0000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objetivo</a:t>
            </a:r>
            <a:r>
              <a:rPr lang="pt-BR" dirty="0" smtClean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: </a:t>
            </a:r>
            <a:r>
              <a:rPr lang="pt-BR" dirty="0" smtClean="0">
                <a:latin typeface="Bahnschrift Light SemiCondensed" panose="020B0502040204020203" pitchFamily="34" charset="0"/>
              </a:rPr>
              <a:t>evitar </a:t>
            </a:r>
            <a:r>
              <a:rPr lang="pt-BR" dirty="0">
                <a:latin typeface="Bahnschrift Light SemiCondensed" panose="020B0502040204020203" pitchFamily="34" charset="0"/>
              </a:rPr>
              <a:t>a invasão dessa cidade e sua </a:t>
            </a:r>
            <a:r>
              <a:rPr lang="pt-BR" dirty="0" smtClean="0">
                <a:latin typeface="Bahnschrift Light SemiCondensed" panose="020B0502040204020203" pitchFamily="34" charset="0"/>
              </a:rPr>
              <a:t>queda.</a:t>
            </a:r>
            <a:endParaRPr lang="pt-BR" dirty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r>
              <a:rPr lang="pt-BR" b="1" dirty="0" smtClean="0">
                <a:latin typeface="Bahnschrift Light" panose="020B0502040204020203" pitchFamily="34" charset="0"/>
              </a:rPr>
              <a:t>1-3</a:t>
            </a:r>
            <a:r>
              <a:rPr lang="pt-BR" dirty="0" smtClean="0">
                <a:latin typeface="Bahnschrift SemiBold" panose="020B0502040204020203" pitchFamily="34" charset="0"/>
              </a:rPr>
              <a:t>: </a:t>
            </a:r>
            <a:r>
              <a:rPr lang="pt-BR" dirty="0">
                <a:latin typeface="Bahnschrift Light SemiCondensed" panose="020B0502040204020203" pitchFamily="34" charset="0"/>
              </a:rPr>
              <a:t>vocação e missão profética de </a:t>
            </a:r>
            <a:r>
              <a:rPr lang="pt-BR" dirty="0" smtClean="0">
                <a:latin typeface="Bahnschrift Light SemiCondensed" panose="020B0502040204020203" pitchFamily="34" charset="0"/>
              </a:rPr>
              <a:t>Ezequiel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4-24: </a:t>
            </a:r>
            <a:r>
              <a:rPr lang="pt-BR" b="1" dirty="0" smtClean="0">
                <a:latin typeface="Bahnschrift Light SemiCondensed" panose="020B0502040204020203" pitchFamily="34" charset="0"/>
              </a:rPr>
              <a:t>oráculos </a:t>
            </a:r>
            <a:r>
              <a:rPr lang="pt-BR" b="1" dirty="0">
                <a:latin typeface="Bahnschrift Light SemiCondensed" panose="020B0502040204020203" pitchFamily="34" charset="0"/>
              </a:rPr>
              <a:t>com </a:t>
            </a:r>
            <a:r>
              <a:rPr lang="pt-BR" b="1" dirty="0" smtClean="0">
                <a:latin typeface="Bahnschrift Light SemiCondensed" panose="020B0502040204020203" pitchFamily="34" charset="0"/>
              </a:rPr>
              <a:t>ameaças a Judá e seus dirigentes 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25‒32: </a:t>
            </a:r>
            <a:r>
              <a:rPr lang="pt-BR" dirty="0">
                <a:latin typeface="Bahnschrift Light SemiCondensed" panose="020B0502040204020203" pitchFamily="34" charset="0"/>
              </a:rPr>
              <a:t>aos povos, </a:t>
            </a:r>
            <a:r>
              <a:rPr lang="pt-BR" dirty="0" smtClean="0">
                <a:latin typeface="Bahnschrift Light SemiCondensed" panose="020B0502040204020203" pitchFamily="34" charset="0"/>
              </a:rPr>
              <a:t>cidades, nações e chefes estrangeiros que fizeram mal com Israel</a:t>
            </a:r>
          </a:p>
          <a:p>
            <a:pPr marL="0" indent="0">
              <a:buNone/>
            </a:pPr>
            <a:endParaRPr lang="pt-BR" sz="1100" dirty="0" smtClean="0">
              <a:latin typeface="Bahnschrift Light SemiCondensed" panose="020B0502040204020203" pitchFamily="34" charset="0"/>
            </a:endParaRPr>
          </a:p>
          <a:p>
            <a:pPr marL="0" indent="0">
              <a:buNone/>
            </a:pPr>
            <a:r>
              <a:rPr lang="pt-BR" b="1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2ª parte: </a:t>
            </a:r>
            <a:r>
              <a:rPr lang="pt-BR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o período após a conquista de Jerusalém (</a:t>
            </a:r>
            <a:r>
              <a:rPr lang="pt-BR" b="1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Ez</a:t>
            </a:r>
            <a:r>
              <a:rPr lang="pt-BR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 33,21) 587 -536 </a:t>
            </a:r>
            <a:r>
              <a:rPr lang="pt-BR" b="1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a.C</a:t>
            </a:r>
            <a:r>
              <a:rPr lang="pt-BR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33‒39: </a:t>
            </a:r>
            <a:r>
              <a:rPr lang="pt-BR" b="1" dirty="0" smtClean="0">
                <a:latin typeface="Bahnschrift Light SemiCondensed" panose="020B0502040204020203" pitchFamily="34" charset="0"/>
              </a:rPr>
              <a:t>Reconstrução de Judá e de Israel como um só povo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40-48: </a:t>
            </a:r>
            <a:r>
              <a:rPr lang="pt-BR" b="1" dirty="0" smtClean="0">
                <a:latin typeface="Bahnschrift Light SemiCondensed" panose="020B0502040204020203" pitchFamily="34" charset="0"/>
              </a:rPr>
              <a:t>Reconstrução do templo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Objetivo: </a:t>
            </a:r>
            <a:r>
              <a:rPr lang="pt-BR" dirty="0" smtClean="0">
                <a:latin typeface="Bahnschrift Light SemiCondensed" panose="020B0502040204020203" pitchFamily="34" charset="0"/>
              </a:rPr>
              <a:t>confirmar </a:t>
            </a:r>
            <a:r>
              <a:rPr lang="pt-BR" dirty="0">
                <a:latin typeface="Bahnschrift Light SemiCondensed" panose="020B0502040204020203" pitchFamily="34" charset="0"/>
              </a:rPr>
              <a:t>a fé e encorajar os sobreviventes e exilados, descrevendo o plano de restauração da “casa de Israel” (</a:t>
            </a:r>
            <a:r>
              <a:rPr lang="pt-BR" dirty="0" err="1">
                <a:latin typeface="Bahnschrift Light SemiCondensed" panose="020B0502040204020203" pitchFamily="34" charset="0"/>
              </a:rPr>
              <a:t>Ez</a:t>
            </a:r>
            <a:r>
              <a:rPr lang="pt-BR" dirty="0">
                <a:latin typeface="Bahnschrift Light SemiCondensed" panose="020B0502040204020203" pitchFamily="34" charset="0"/>
              </a:rPr>
              <a:t> 40-48</a:t>
            </a:r>
            <a:r>
              <a:rPr lang="pt-BR" dirty="0" smtClean="0">
                <a:latin typeface="Bahnschrift Light SemiCondensed" panose="020B0502040204020203" pitchFamily="34" charset="0"/>
              </a:rPr>
              <a:t>) - Deus nos salvará. </a:t>
            </a:r>
          </a:p>
          <a:p>
            <a:pPr marL="0" indent="0">
              <a:buNone/>
            </a:pPr>
            <a:endParaRPr lang="pt-BR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2823883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dirty="0" smtClean="0">
                <a:latin typeface="Bahnschrift SemiBold Condensed" panose="020B0502040204020203" pitchFamily="34" charset="0"/>
              </a:rPr>
              <a:t>PARTE 1</a:t>
            </a:r>
            <a:br>
              <a:rPr lang="pt-BR" dirty="0" smtClean="0">
                <a:latin typeface="Bahnschrift SemiBold Condensed" panose="020B0502040204020203" pitchFamily="34" charset="0"/>
              </a:rPr>
            </a:br>
            <a:r>
              <a:rPr lang="pt-BR" dirty="0">
                <a:latin typeface="Bahnschrift SemiBold Condensed" panose="020B0502040204020203" pitchFamily="34" charset="0"/>
              </a:rPr>
              <a:t/>
            </a:r>
            <a:br>
              <a:rPr lang="pt-BR" dirty="0">
                <a:latin typeface="Bahnschrift SemiBold Condensed" panose="020B0502040204020203" pitchFamily="34" charset="0"/>
              </a:rPr>
            </a:br>
            <a:r>
              <a:rPr lang="pt-BR" dirty="0" err="1" smtClean="0">
                <a:latin typeface="Bahnschrift SemiBold Condensed" panose="020B0502040204020203" pitchFamily="34" charset="0"/>
              </a:rPr>
              <a:t>Ez</a:t>
            </a:r>
            <a:r>
              <a:rPr lang="pt-BR" dirty="0" smtClean="0">
                <a:latin typeface="Bahnschrift SemiBold Condensed" panose="020B0502040204020203" pitchFamily="34" charset="0"/>
              </a:rPr>
              <a:t> 1-11</a:t>
            </a:r>
            <a:br>
              <a:rPr lang="pt-BR" dirty="0" smtClean="0">
                <a:latin typeface="Bahnschrift SemiBold Condensed" panose="020B0502040204020203" pitchFamily="34" charset="0"/>
              </a:rPr>
            </a:br>
            <a:r>
              <a:rPr lang="pt-BR" dirty="0" smtClean="0">
                <a:latin typeface="Bahnschrift SemiBold Condensed" panose="020B0502040204020203" pitchFamily="34" charset="0"/>
              </a:rPr>
              <a:t>Acusações contra Israel</a:t>
            </a:r>
            <a:endParaRPr lang="pt-BR" dirty="0">
              <a:latin typeface="Bahnschrift SemiBold Condensed" panose="020B0502040204020203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823884" y="187038"/>
            <a:ext cx="9368116" cy="6670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1,1-3: Introdução e contexto histórico de visão de Ezequiel</a:t>
            </a:r>
          </a:p>
          <a:p>
            <a:pPr marL="0" indent="0">
              <a:buNone/>
            </a:pPr>
            <a:r>
              <a:rPr lang="pt-BR" dirty="0" smtClean="0">
                <a:latin typeface="Bahnschrift Light Condensed" panose="020B0502040204020203" pitchFamily="34" charset="0"/>
              </a:rPr>
              <a:t>1: Visão dos 4 seres viventes e das rodas </a:t>
            </a:r>
          </a:p>
          <a:p>
            <a:pPr marL="0" indent="0">
              <a:buNone/>
            </a:pPr>
            <a:r>
              <a:rPr lang="pt-BR" dirty="0" smtClean="0">
                <a:latin typeface="Bahnschrift SemiBold Condensed" panose="020B0502040204020203" pitchFamily="34" charset="0"/>
              </a:rPr>
              <a:t>2: visão do livro: </a:t>
            </a:r>
            <a:r>
              <a:rPr lang="pt-BR" dirty="0" smtClean="0">
                <a:latin typeface="Bahnschrift Light Condensed" panose="020B0502040204020203" pitchFamily="34" charset="0"/>
              </a:rPr>
              <a:t>o rolo contendo palavras de lamento e desgraça</a:t>
            </a:r>
          </a:p>
          <a:p>
            <a:pPr marL="0" indent="0">
              <a:buNone/>
            </a:pPr>
            <a:r>
              <a:rPr lang="pt-BR" dirty="0" smtClean="0">
                <a:latin typeface="Bahnschrift SemiBold Condensed" panose="020B0502040204020203" pitchFamily="34" charset="0"/>
              </a:rPr>
              <a:t>3: A comissão de Ezequiel como vigia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4-24: oráculos </a:t>
            </a:r>
            <a:r>
              <a:rPr lang="pt-BR" b="1" dirty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com ameaças a Judá e seus dirigentes </a:t>
            </a:r>
          </a:p>
          <a:p>
            <a:pPr marL="0" indent="0">
              <a:buNone/>
            </a:pPr>
            <a:r>
              <a:rPr lang="pt-BR" dirty="0" smtClean="0">
                <a:latin typeface="Bahnschrift SemiBold Condensed" panose="020B0502040204020203" pitchFamily="34" charset="0"/>
              </a:rPr>
              <a:t>4-5: profecias com atos simbólicos : Maquete de Jerusalém com tijolos  e panelas de ferro </a:t>
            </a:r>
            <a:r>
              <a:rPr lang="pt-BR" dirty="0" smtClean="0">
                <a:latin typeface="Bahnschrift Light Condensed" panose="020B0502040204020203" pitchFamily="34" charset="0"/>
              </a:rPr>
              <a:t>(Ezequiel deita sobre seu lado esquerdo e direito por um número dos dias simbolizando o pecado de Israel e Judá);</a:t>
            </a:r>
          </a:p>
          <a:p>
            <a:pPr marL="0" indent="0">
              <a:buNone/>
            </a:pPr>
            <a:r>
              <a:rPr lang="pt-BR" dirty="0" smtClean="0">
                <a:latin typeface="Bahnschrift Light Condensed" panose="020B0502040204020203" pitchFamily="34" charset="0"/>
              </a:rPr>
              <a:t>4,9-17: Ezequiel come o pão feito com ingredientes incomuns, simbolizando a escassez de comida durante o cerco, </a:t>
            </a:r>
            <a:r>
              <a:rPr lang="pt-BR" dirty="0">
                <a:latin typeface="Bahnschrift Light Condensed" panose="020B0502040204020203" pitchFamily="34" charset="0"/>
              </a:rPr>
              <a:t>..com fedor de cocô</a:t>
            </a:r>
            <a:r>
              <a:rPr lang="pt-BR" dirty="0" smtClean="0">
                <a:latin typeface="Bahnschrift Light Condensed" panose="020B0502040204020203" pitchFamily="34" charset="0"/>
              </a:rPr>
              <a:t>)</a:t>
            </a:r>
          </a:p>
          <a:p>
            <a:pPr marL="0" indent="0">
              <a:buNone/>
            </a:pPr>
            <a:r>
              <a:rPr lang="pt-BR" dirty="0" smtClean="0">
                <a:latin typeface="Bahnschrift Light Condensed" panose="020B0502040204020203" pitchFamily="34" charset="0"/>
              </a:rPr>
              <a:t>5,1-4: Ezequiel raspa a cabeça e a barba, dividindo o cabelo em 3 partes, simbolizando a destruição, a dispersão e o remanescente.</a:t>
            </a:r>
          </a:p>
          <a:p>
            <a:pPr marL="0" indent="0">
              <a:buNone/>
            </a:pPr>
            <a:r>
              <a:rPr lang="pt-BR" dirty="0" smtClean="0">
                <a:latin typeface="Bahnschrift Light Condensed" panose="020B0502040204020203" pitchFamily="34" charset="0"/>
              </a:rPr>
              <a:t>5,5-17: Deus explica o significado do sinal e proclama o julgamento sobre Jerusalém por sua infidelidade. </a:t>
            </a:r>
          </a:p>
        </p:txBody>
      </p:sp>
    </p:spTree>
    <p:extLst>
      <p:ext uri="{BB962C8B-B14F-4D97-AF65-F5344CB8AC3E}">
        <p14:creationId xmlns:p14="http://schemas.microsoft.com/office/powerpoint/2010/main" val="294186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823883" y="82277"/>
            <a:ext cx="936811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Bahnschrift SemiBold Condensed" panose="020B0502040204020203" pitchFamily="34" charset="0"/>
              </a:rPr>
              <a:t>6-7: Oráculos contra os montes de Israel</a:t>
            </a:r>
          </a:p>
          <a:p>
            <a:r>
              <a:rPr lang="pt-BR" sz="2400" dirty="0" smtClean="0">
                <a:latin typeface="Bahnschrift SemiBold Condensed" panose="020B0502040204020203" pitchFamily="34" charset="0"/>
              </a:rPr>
              <a:t>8-10</a:t>
            </a:r>
            <a:r>
              <a:rPr lang="pt-BR" sz="2400" dirty="0">
                <a:latin typeface="Bahnschrift SemiBold Condensed" panose="020B0502040204020203" pitchFamily="34" charset="0"/>
              </a:rPr>
              <a:t>: A visão das  abominações no templo: </a:t>
            </a:r>
          </a:p>
          <a:p>
            <a:r>
              <a:rPr lang="pt-BR" sz="2400" dirty="0" smtClean="0">
                <a:latin typeface="Bahnschrift Light Condensed" panose="020B0502040204020203" pitchFamily="34" charset="0"/>
              </a:rPr>
              <a:t>	1ª</a:t>
            </a:r>
            <a:r>
              <a:rPr lang="pt-BR" sz="2400" dirty="0">
                <a:latin typeface="Bahnschrift Light Condensed" panose="020B0502040204020203" pitchFamily="34" charset="0"/>
              </a:rPr>
              <a:t>: uma imagem ciumenta (8,5-6); </a:t>
            </a:r>
          </a:p>
          <a:p>
            <a:r>
              <a:rPr lang="pt-BR" sz="2400" dirty="0" smtClean="0">
                <a:latin typeface="Bahnschrift Light Condensed" panose="020B0502040204020203" pitchFamily="34" charset="0"/>
              </a:rPr>
              <a:t>	2ª</a:t>
            </a:r>
            <a:r>
              <a:rPr lang="pt-BR" sz="2400" dirty="0">
                <a:latin typeface="Bahnschrift Light Condensed" panose="020B0502040204020203" pitchFamily="34" charset="0"/>
              </a:rPr>
              <a:t>: adoração de ídolos ocultos pelos anciãos 8,7-13)</a:t>
            </a:r>
          </a:p>
          <a:p>
            <a:r>
              <a:rPr lang="pt-BR" sz="2400" dirty="0" smtClean="0">
                <a:latin typeface="Bahnschrift Light Condensed" panose="020B0502040204020203" pitchFamily="34" charset="0"/>
              </a:rPr>
              <a:t>	3ª</a:t>
            </a:r>
            <a:r>
              <a:rPr lang="pt-BR" sz="2400" dirty="0">
                <a:latin typeface="Bahnschrift Light Condensed" panose="020B0502040204020203" pitchFamily="34" charset="0"/>
              </a:rPr>
              <a:t>: mulheres chorando por </a:t>
            </a:r>
            <a:r>
              <a:rPr lang="pt-BR" sz="2400" dirty="0" err="1">
                <a:latin typeface="Bahnschrift Light Condensed" panose="020B0502040204020203" pitchFamily="34" charset="0"/>
              </a:rPr>
              <a:t>Tamuz</a:t>
            </a:r>
            <a:r>
              <a:rPr lang="pt-BR" sz="2400" dirty="0">
                <a:latin typeface="Bahnschrift Light Condensed" panose="020B0502040204020203" pitchFamily="34" charset="0"/>
              </a:rPr>
              <a:t> (8,14-15) e</a:t>
            </a:r>
          </a:p>
          <a:p>
            <a:r>
              <a:rPr lang="pt-BR" sz="2400" dirty="0" smtClean="0">
                <a:latin typeface="Bahnschrift Light Condensed" panose="020B0502040204020203" pitchFamily="34" charset="0"/>
              </a:rPr>
              <a:t>	4ª</a:t>
            </a:r>
            <a:r>
              <a:rPr lang="pt-BR" sz="2400" dirty="0">
                <a:latin typeface="Bahnschrift Light Condensed" panose="020B0502040204020203" pitchFamily="34" charset="0"/>
              </a:rPr>
              <a:t>: homens adorando o sol dentro do templo</a:t>
            </a:r>
            <a:r>
              <a:rPr lang="pt-BR" sz="2400" dirty="0" smtClean="0">
                <a:latin typeface="Bahnschrift Light Condensed" panose="020B0502040204020203" pitchFamily="34" charset="0"/>
              </a:rPr>
              <a:t>.</a:t>
            </a:r>
          </a:p>
          <a:p>
            <a:r>
              <a:rPr lang="pt-BR" sz="2400" dirty="0" smtClean="0">
                <a:latin typeface="Bahnschrift Light Condensed" panose="020B0502040204020203" pitchFamily="34" charset="0"/>
              </a:rPr>
              <a:t>9</a:t>
            </a:r>
            <a:r>
              <a:rPr lang="pt-BR" sz="2400" dirty="0" smtClean="0">
                <a:latin typeface="Bahnschrift SemiBold Condensed" panose="020B0502040204020203" pitchFamily="34" charset="0"/>
              </a:rPr>
              <a:t>: O julgamento sobre os idólatras em Jerusalém </a:t>
            </a:r>
          </a:p>
          <a:p>
            <a:r>
              <a:rPr lang="pt-BR" sz="2400" dirty="0" smtClean="0">
                <a:solidFill>
                  <a:srgbClr val="FF0000"/>
                </a:solidFill>
                <a:latin typeface="Bahnschrift Light Condensed" panose="020B0502040204020203" pitchFamily="34" charset="0"/>
              </a:rPr>
              <a:t>9,3-4: um homem vestido de linho marcando o sinal na  fronte de quem geme e sofre por causa das abominações</a:t>
            </a:r>
          </a:p>
          <a:p>
            <a:r>
              <a:rPr lang="pt-BR" sz="2400" dirty="0" smtClean="0">
                <a:latin typeface="Bahnschrift Light Condensed" panose="020B0502040204020203" pitchFamily="34" charset="0"/>
              </a:rPr>
              <a:t>9,5-7: Os outros executores são instruídos a matar todos que não têm a marca</a:t>
            </a:r>
          </a:p>
          <a:p>
            <a:r>
              <a:rPr lang="pt-BR" sz="2400" dirty="0" smtClean="0">
                <a:latin typeface="Bahnschrift Light Condensed" panose="020B0502040204020203" pitchFamily="34" charset="0"/>
              </a:rPr>
              <a:t>9,8-11: Ezequiel intercede, mas o julgamento é determinado.</a:t>
            </a:r>
          </a:p>
          <a:p>
            <a:r>
              <a:rPr lang="pt-BR" sz="2400" dirty="0" smtClean="0">
                <a:latin typeface="Bahnschrift SemiBold Condensed" panose="020B0502040204020203" pitchFamily="34" charset="0"/>
              </a:rPr>
              <a:t>10: A glória de Deus deixa o templo</a:t>
            </a:r>
          </a:p>
          <a:p>
            <a:r>
              <a:rPr lang="pt-BR" sz="2400" dirty="0" smtClean="0">
                <a:latin typeface="Bahnschrift Light Condensed" panose="020B0502040204020203" pitchFamily="34" charset="0"/>
              </a:rPr>
              <a:t>A ordem de Deus espalhar brasas sobre a cidade</a:t>
            </a:r>
            <a:endParaRPr lang="pt-BR" sz="2400" dirty="0">
              <a:latin typeface="Bahnschrift Light Condensed" panose="020B0502040204020203" pitchFamily="34" charset="0"/>
            </a:endParaRPr>
          </a:p>
          <a:p>
            <a:r>
              <a:rPr lang="pt-BR" sz="2400" dirty="0" smtClean="0">
                <a:latin typeface="Bahnschrift Light Condensed" panose="020B0502040204020203" pitchFamily="34" charset="0"/>
              </a:rPr>
              <a:t>10,3-8: A visão dos querubins e as rodas, semelhante à visão em </a:t>
            </a:r>
            <a:r>
              <a:rPr lang="pt-BR" sz="2400" dirty="0" err="1" smtClean="0">
                <a:latin typeface="Bahnschrift Light Condensed" panose="020B0502040204020203" pitchFamily="34" charset="0"/>
              </a:rPr>
              <a:t>Ez</a:t>
            </a:r>
            <a:r>
              <a:rPr lang="pt-BR" sz="2400" dirty="0" smtClean="0">
                <a:latin typeface="Bahnschrift Light Condensed" panose="020B0502040204020203" pitchFamily="34" charset="0"/>
              </a:rPr>
              <a:t> 1</a:t>
            </a:r>
          </a:p>
          <a:p>
            <a:r>
              <a:rPr lang="pt-BR" sz="2400" dirty="0" smtClean="0">
                <a:latin typeface="Bahnschrift Light Condensed" panose="020B0502040204020203" pitchFamily="34" charset="0"/>
              </a:rPr>
              <a:t>10,9-17: A descrição detalhada dos querubins e das rodas</a:t>
            </a:r>
          </a:p>
          <a:p>
            <a:r>
              <a:rPr lang="pt-BR" sz="2400" dirty="0" smtClean="0">
                <a:latin typeface="Bahnschrift Light Condensed" panose="020B0502040204020203" pitchFamily="34" charset="0"/>
              </a:rPr>
              <a:t>10,18-22: A glória do Senhor se afasta do limiar do templo e se posiciona sobre os querubins. </a:t>
            </a:r>
          </a:p>
          <a:p>
            <a:r>
              <a:rPr lang="pt-BR" sz="2400" dirty="0">
                <a:latin typeface="Bahnschrift SemiBold Condensed" panose="020B0502040204020203" pitchFamily="34" charset="0"/>
              </a:rPr>
              <a:t>11: A idolatria de </a:t>
            </a:r>
            <a:r>
              <a:rPr lang="pt-BR" sz="2400" dirty="0" smtClean="0">
                <a:latin typeface="Bahnschrift SemiBold Condensed" panose="020B0502040204020203" pitchFamily="34" charset="0"/>
              </a:rPr>
              <a:t>Israel : A nova aliança prometida: 11, 17-21</a:t>
            </a:r>
            <a:endParaRPr lang="pt-BR" sz="2400" dirty="0">
              <a:latin typeface="Bahnschrift Light Condensed" panose="020B0502040204020203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2823883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dirty="0">
                <a:latin typeface="Bahnschrift SemiBold Condensed" panose="020B0502040204020203" pitchFamily="34" charset="0"/>
              </a:rPr>
              <a:t>PARTE 1 </a:t>
            </a:r>
            <a:r>
              <a:rPr lang="pt-BR" dirty="0" smtClean="0">
                <a:latin typeface="Bahnschrift SemiBold Condensed" panose="020B0502040204020203" pitchFamily="34" charset="0"/>
              </a:rPr>
              <a:t/>
            </a:r>
            <a:br>
              <a:rPr lang="pt-BR" dirty="0" smtClean="0">
                <a:latin typeface="Bahnschrift SemiBold Condensed" panose="020B0502040204020203" pitchFamily="34" charset="0"/>
              </a:rPr>
            </a:br>
            <a:r>
              <a:rPr lang="pt-BR" dirty="0">
                <a:latin typeface="Bahnschrift SemiBold Condensed" panose="020B0502040204020203" pitchFamily="34" charset="0"/>
              </a:rPr>
              <a:t/>
            </a:r>
            <a:br>
              <a:rPr lang="pt-BR" dirty="0">
                <a:latin typeface="Bahnschrift SemiBold Condensed" panose="020B0502040204020203" pitchFamily="34" charset="0"/>
              </a:rPr>
            </a:br>
            <a:r>
              <a:rPr lang="pt-BR" dirty="0" err="1" smtClean="0">
                <a:latin typeface="Bahnschrift SemiBold Condensed" panose="020B0502040204020203" pitchFamily="34" charset="0"/>
              </a:rPr>
              <a:t>Ez</a:t>
            </a:r>
            <a:r>
              <a:rPr lang="pt-BR" dirty="0" smtClean="0">
                <a:latin typeface="Bahnschrift SemiBold Condensed" panose="020B0502040204020203" pitchFamily="34" charset="0"/>
              </a:rPr>
              <a:t> 1-11</a:t>
            </a:r>
            <a:br>
              <a:rPr lang="pt-BR" dirty="0" smtClean="0">
                <a:latin typeface="Bahnschrift SemiBold Condensed" panose="020B0502040204020203" pitchFamily="34" charset="0"/>
              </a:rPr>
            </a:br>
            <a:r>
              <a:rPr lang="pt-BR" dirty="0" smtClean="0">
                <a:latin typeface="Bahnschrift SemiBold Condensed" panose="020B0502040204020203" pitchFamily="34" charset="0"/>
              </a:rPr>
              <a:t>Acusações contra Israel</a:t>
            </a:r>
            <a:endParaRPr lang="pt-BR" dirty="0"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8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2823883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t-BR" dirty="0" smtClean="0">
                <a:latin typeface="Bahnschrift SemiBold Condensed" panose="020B0502040204020203" pitchFamily="34" charset="0"/>
              </a:rPr>
              <a:t>PARTE 2</a:t>
            </a:r>
            <a:br>
              <a:rPr lang="pt-BR" dirty="0" smtClean="0">
                <a:latin typeface="Bahnschrift SemiBold Condensed" panose="020B0502040204020203" pitchFamily="34" charset="0"/>
              </a:rPr>
            </a:br>
            <a:r>
              <a:rPr lang="pt-BR" dirty="0">
                <a:latin typeface="Bahnschrift SemiBold Condensed" panose="020B0502040204020203" pitchFamily="34" charset="0"/>
              </a:rPr>
              <a:t/>
            </a:r>
            <a:br>
              <a:rPr lang="pt-BR" dirty="0">
                <a:latin typeface="Bahnschrift SemiBold Condensed" panose="020B0502040204020203" pitchFamily="34" charset="0"/>
              </a:rPr>
            </a:br>
            <a:r>
              <a:rPr lang="pt-BR" dirty="0" err="1" smtClean="0">
                <a:latin typeface="Bahnschrift SemiBold Condensed" panose="020B0502040204020203" pitchFamily="34" charset="0"/>
              </a:rPr>
              <a:t>Ez</a:t>
            </a:r>
            <a:r>
              <a:rPr lang="pt-BR" dirty="0" smtClean="0">
                <a:latin typeface="Bahnschrift SemiBold Condensed" panose="020B0502040204020203" pitchFamily="34" charset="0"/>
              </a:rPr>
              <a:t> 12-24</a:t>
            </a:r>
            <a:br>
              <a:rPr lang="pt-BR" dirty="0" smtClean="0">
                <a:latin typeface="Bahnschrift SemiBold Condensed" panose="020B0502040204020203" pitchFamily="34" charset="0"/>
              </a:rPr>
            </a:br>
            <a:r>
              <a:rPr lang="pt-BR" dirty="0" smtClean="0">
                <a:latin typeface="Bahnschrift SemiBold Condensed" panose="020B0502040204020203" pitchFamily="34" charset="0"/>
              </a:rPr>
              <a:t>Julgamento sobre Israel</a:t>
            </a:r>
            <a:br>
              <a:rPr lang="pt-BR" dirty="0" smtClean="0">
                <a:latin typeface="Bahnschrift SemiBold Condensed" panose="020B0502040204020203" pitchFamily="34" charset="0"/>
              </a:rPr>
            </a:br>
            <a:r>
              <a:rPr lang="pt-BR" dirty="0" smtClean="0">
                <a:latin typeface="Bahnschrift SemiBold Condensed" panose="020B0502040204020203" pitchFamily="34" charset="0"/>
              </a:rPr>
              <a:t/>
            </a:r>
            <a:br>
              <a:rPr lang="pt-BR" dirty="0" smtClean="0">
                <a:latin typeface="Bahnschrift SemiBold Condensed" panose="020B0502040204020203" pitchFamily="34" charset="0"/>
              </a:rPr>
            </a:br>
            <a:r>
              <a:rPr lang="pt-BR" sz="3200" dirty="0" smtClean="0">
                <a:solidFill>
                  <a:srgbClr val="0070C0"/>
                </a:solidFill>
                <a:latin typeface="Bahnschrift SemiBold Condensed" panose="020B0502040204020203" pitchFamily="34" charset="0"/>
              </a:rPr>
              <a:t>(visões, parábolas e alegorias de julgamentos)</a:t>
            </a:r>
            <a:endParaRPr lang="pt-BR" sz="3200" dirty="0">
              <a:solidFill>
                <a:srgbClr val="0070C0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010485" y="225084"/>
            <a:ext cx="905088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ahnschrift Light Condensed" panose="020B0502040204020203" pitchFamily="34" charset="0"/>
              </a:rPr>
              <a:t>12: Ato profético do imigrante (Ezequiel como emigrante)</a:t>
            </a:r>
          </a:p>
          <a:p>
            <a:r>
              <a:rPr lang="pt-BR" sz="2800" dirty="0" smtClean="0">
                <a:latin typeface="Bahnschrift Light Condensed" panose="020B0502040204020203" pitchFamily="34" charset="0"/>
              </a:rPr>
              <a:t>13. Oráculos contra os falsos profetas (v.1-16) e profetizas (vv.17-23)</a:t>
            </a:r>
          </a:p>
          <a:p>
            <a:r>
              <a:rPr lang="pt-BR" sz="2800" dirty="0" smtClean="0">
                <a:latin typeface="Bahnschrift Light Condensed" panose="020B0502040204020203" pitchFamily="34" charset="0"/>
              </a:rPr>
              <a:t>14: Oráculo contra a idolatria</a:t>
            </a:r>
          </a:p>
          <a:p>
            <a:r>
              <a:rPr lang="pt-BR" sz="2800" dirty="0" smtClean="0">
                <a:latin typeface="Bahnschrift Light Condensed" panose="020B0502040204020203" pitchFamily="34" charset="0"/>
              </a:rPr>
              <a:t>14,12-23: Ezequiel é um advogado diante de Deus</a:t>
            </a:r>
          </a:p>
          <a:p>
            <a:r>
              <a:rPr lang="pt-BR" sz="2800" dirty="0" smtClean="0">
                <a:latin typeface="Bahnschrift Light Condensed" panose="020B0502040204020203" pitchFamily="34" charset="0"/>
              </a:rPr>
              <a:t>15: Alegoria do bastão queimado</a:t>
            </a:r>
          </a:p>
          <a:p>
            <a:r>
              <a:rPr lang="pt-BR" sz="2800" dirty="0" smtClean="0">
                <a:latin typeface="Bahnschrift Light Condensed" panose="020B0502040204020203" pitchFamily="34" charset="0"/>
              </a:rPr>
              <a:t>16: </a:t>
            </a:r>
            <a:r>
              <a:rPr lang="pt-BR" sz="2800" dirty="0" smtClean="0">
                <a:solidFill>
                  <a:srgbClr val="0070C0"/>
                </a:solidFill>
                <a:latin typeface="Bahnschrift Light Condensed" panose="020B0502040204020203" pitchFamily="34" charset="0"/>
              </a:rPr>
              <a:t>A esposa rebelde</a:t>
            </a:r>
          </a:p>
          <a:p>
            <a:r>
              <a:rPr lang="pt-BR" sz="2800" dirty="0" smtClean="0">
                <a:latin typeface="Bahnschrift Light Condensed" panose="020B0502040204020203" pitchFamily="34" charset="0"/>
              </a:rPr>
              <a:t>17: Alegoria da águia</a:t>
            </a:r>
          </a:p>
          <a:p>
            <a:r>
              <a:rPr lang="pt-BR" sz="2800" dirty="0" smtClean="0">
                <a:latin typeface="Bahnschrift Light Condensed" panose="020B0502040204020203" pitchFamily="34" charset="0"/>
              </a:rPr>
              <a:t>18: Ezequiel como advogado diante de Deus</a:t>
            </a:r>
          </a:p>
          <a:p>
            <a:r>
              <a:rPr lang="pt-BR" sz="2800" dirty="0" smtClean="0">
                <a:latin typeface="Bahnschrift Light Condensed" panose="020B0502040204020203" pitchFamily="34" charset="0"/>
              </a:rPr>
              <a:t>19: Alegoria do leão perigoso</a:t>
            </a:r>
          </a:p>
          <a:p>
            <a:r>
              <a:rPr lang="pt-BR" sz="2800" dirty="0" smtClean="0">
                <a:latin typeface="Bahnschrift Light Condensed" panose="020B0502040204020203" pitchFamily="34" charset="0"/>
              </a:rPr>
              <a:t>20: Ezequiel como advogado diante de Deus</a:t>
            </a:r>
          </a:p>
          <a:p>
            <a:r>
              <a:rPr lang="pt-BR" sz="2800" dirty="0" smtClean="0">
                <a:latin typeface="Bahnschrift Light Condensed" panose="020B0502040204020203" pitchFamily="34" charset="0"/>
              </a:rPr>
              <a:t>21: oráculo da espada desembainhada</a:t>
            </a:r>
          </a:p>
          <a:p>
            <a:r>
              <a:rPr lang="pt-BR" sz="2800" dirty="0" smtClean="0">
                <a:latin typeface="Bahnschrift Light Condensed" panose="020B0502040204020203" pitchFamily="34" charset="0"/>
              </a:rPr>
              <a:t>22: os crimes de Jerusalém</a:t>
            </a:r>
          </a:p>
          <a:p>
            <a:r>
              <a:rPr lang="pt-BR" sz="2800" dirty="0" smtClean="0">
                <a:latin typeface="Bahnschrift Light Condensed" panose="020B0502040204020203" pitchFamily="34" charset="0"/>
              </a:rPr>
              <a:t>23: Alegoria das irmãs promiscuas (Jerusalém e Samaria)</a:t>
            </a:r>
          </a:p>
          <a:p>
            <a:r>
              <a:rPr lang="pt-BR" sz="2800" dirty="0" smtClean="0">
                <a:latin typeface="Bahnschrift Light Condensed" panose="020B0502040204020203" pitchFamily="34" charset="0"/>
              </a:rPr>
              <a:t>24: A panela fervente e a morte da esposa de Ezequiel</a:t>
            </a:r>
            <a:endParaRPr lang="pt-BR" sz="2800" dirty="0"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78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1478</Words>
  <Application>Microsoft Office PowerPoint</Application>
  <PresentationFormat>Widescreen</PresentationFormat>
  <Paragraphs>179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Bahnschrift Light</vt:lpstr>
      <vt:lpstr>Bahnschrift Light Condensed</vt:lpstr>
      <vt:lpstr>Bahnschrift Light SemiCondensed</vt:lpstr>
      <vt:lpstr>Bahnschrift SemiBold</vt:lpstr>
      <vt:lpstr>Bahnschrift SemiBold Condensed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Contexto histórico (2Rs 23-25)</vt:lpstr>
      <vt:lpstr>ESTUTURA DO LIVRO</vt:lpstr>
      <vt:lpstr>PARTE 1  Ez 1-11 Acusações contra Israel</vt:lpstr>
      <vt:lpstr>PARTE 1   Ez 1-11 Acusações contra Israel</vt:lpstr>
      <vt:lpstr>PARTE 2  Ez 12-24 Julgamento sobre Israel  (visões, parábolas e alegorias de julgamentos)</vt:lpstr>
      <vt:lpstr>PARTE 3  Ez 25-32 Oráculos e profecias contra diversas nações vizinhas  </vt:lpstr>
      <vt:lpstr>PARTE 3  Ez 25-32 Oráculos e profecias contra diversas nações vizinhas  </vt:lpstr>
      <vt:lpstr>PARTE 4  Ez 33-39 O chamado renovado de Ezequiel como vigia, a promessa de restauração de Israel, o julgamento dos inimigos de Israel, e as profecias sobre a vinda de Messias e a derrota de Gogue </vt:lpstr>
      <vt:lpstr>PARTE 5  Ez 40-48 Esperança para toda a criação A “Torá” de ezequiel </vt:lpstr>
      <vt:lpstr>Ensinamentos principais</vt:lpstr>
      <vt:lpstr>Ensinamentos principais</vt:lpstr>
      <vt:lpstr>Ezequiel: Livro de esperança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Lenovo</dc:creator>
  <cp:lastModifiedBy>Lenovo</cp:lastModifiedBy>
  <cp:revision>50</cp:revision>
  <dcterms:created xsi:type="dcterms:W3CDTF">2024-09-27T07:23:09Z</dcterms:created>
  <dcterms:modified xsi:type="dcterms:W3CDTF">2025-04-01T20:56:08Z</dcterms:modified>
</cp:coreProperties>
</file>