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37707B-26B6-4D04-BF19-97EF11020380}" type="datetimeFigureOut">
              <a:rPr lang="pt-BR" smtClean="0"/>
              <a:t>09/04/2015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92243-A3E2-4EE4-A8F8-A8969EE71ABA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L%C3%ADngua_grega" TargetMode="External"/><Relationship Id="rId2" Type="http://schemas.openxmlformats.org/officeDocument/2006/relationships/hyperlink" Target="http://pt.wikipedia.org/wiki/Deuterocan%C3%B4nico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Lemuel" TargetMode="External"/><Relationship Id="rId2" Type="http://schemas.openxmlformats.org/officeDocument/2006/relationships/hyperlink" Target="http://pt.wikipedia.org/wiki/Salom%C3%A3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319808"/>
          </a:xfrm>
        </p:spPr>
        <p:txBody>
          <a:bodyPr>
            <a:normAutofit/>
          </a:bodyPr>
          <a:lstStyle/>
          <a:p>
            <a:r>
              <a:rPr lang="pt-BR" b="1" dirty="0"/>
              <a:t>LIVROS SAPIENCIAIS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2703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C00000"/>
                </a:solidFill>
              </a:rPr>
              <a:t>Tema principal</a:t>
            </a:r>
            <a:endParaRPr lang="pt-BR" sz="4000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96944" cy="4853136"/>
          </a:xfrm>
        </p:spPr>
        <p:txBody>
          <a:bodyPr>
            <a:normAutofit/>
          </a:bodyPr>
          <a:lstStyle/>
          <a:p>
            <a:pPr fontAlgn="base"/>
            <a:r>
              <a:rPr lang="pt-BR" b="1" dirty="0"/>
              <a:t>V</a:t>
            </a:r>
            <a:r>
              <a:rPr lang="pt-BR" b="1" dirty="0" smtClean="0"/>
              <a:t>aidade </a:t>
            </a:r>
            <a:r>
              <a:rPr lang="pt-BR" b="1" dirty="0"/>
              <a:t>das coisas humanas,</a:t>
            </a:r>
            <a:r>
              <a:rPr lang="pt-BR" dirty="0"/>
              <a:t> </a:t>
            </a:r>
            <a:r>
              <a:rPr lang="pt-BR" dirty="0" smtClean="0"/>
              <a:t>( </a:t>
            </a:r>
            <a:r>
              <a:rPr lang="pt-BR" dirty="0"/>
              <a:t>1,2 e 12,8). </a:t>
            </a:r>
            <a:endParaRPr lang="pt-BR" dirty="0" smtClean="0"/>
          </a:p>
          <a:p>
            <a:pPr fontAlgn="base"/>
            <a:r>
              <a:rPr lang="pt-BR" dirty="0" smtClean="0"/>
              <a:t>Tudo </a:t>
            </a:r>
            <a:r>
              <a:rPr lang="pt-BR" dirty="0"/>
              <a:t>é decepcionante: a ciência, a riqueza, o amor, até a vida. </a:t>
            </a:r>
            <a:r>
              <a:rPr lang="pt-BR" dirty="0" smtClean="0"/>
              <a:t>(</a:t>
            </a:r>
            <a:r>
              <a:rPr lang="pt-BR" dirty="0"/>
              <a:t>3,1-11), cujo fim é a velhice (12,1-7) e a morte, a qual atinge igualmente sábios e néscios, ricos e pobres, animais e homens (3,14-20). </a:t>
            </a:r>
          </a:p>
          <a:p>
            <a:pPr fontAlgn="base"/>
            <a:r>
              <a:rPr lang="pt-BR" b="1" dirty="0"/>
              <a:t>O problema de </a:t>
            </a:r>
            <a:r>
              <a:rPr lang="pt-BR" b="1" dirty="0" err="1"/>
              <a:t>Coélet</a:t>
            </a:r>
            <a:r>
              <a:rPr lang="pt-BR" b="1" dirty="0"/>
              <a:t> é o de Jó:</a:t>
            </a:r>
            <a:r>
              <a:rPr lang="pt-BR" dirty="0"/>
              <a:t> </a:t>
            </a:r>
            <a:r>
              <a:rPr lang="pt-BR" i="1" dirty="0"/>
              <a:t>o bem e o mal tem sua sanção aqui na terra?</a:t>
            </a:r>
            <a:r>
              <a:rPr lang="pt-BR" dirty="0"/>
              <a:t> </a:t>
            </a:r>
            <a:endParaRPr lang="pt-BR" dirty="0" smtClean="0"/>
          </a:p>
          <a:p>
            <a:pPr fontAlgn="base"/>
            <a:r>
              <a:rPr lang="pt-BR" dirty="0" smtClean="0"/>
              <a:t>E </a:t>
            </a:r>
            <a:r>
              <a:rPr lang="pt-BR" dirty="0"/>
              <a:t>a resposta de </a:t>
            </a:r>
            <a:r>
              <a:rPr lang="pt-BR" dirty="0" err="1"/>
              <a:t>Coélet</a:t>
            </a:r>
            <a:r>
              <a:rPr lang="pt-BR" dirty="0"/>
              <a:t>, como a de Jó, é negativa, pois a experiência contradiz as soluções correntes (7,25-8,14).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4527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Autofit/>
          </a:bodyPr>
          <a:lstStyle/>
          <a:p>
            <a:pPr fontAlgn="base"/>
            <a:r>
              <a:rPr lang="pt-BR" sz="3000" dirty="0" err="1"/>
              <a:t>Coélet</a:t>
            </a:r>
            <a:r>
              <a:rPr lang="pt-BR" sz="3000" dirty="0"/>
              <a:t> conclui dizendo que Deus não tem prestar contas e agente deve aceitar da mão de Deus tanto as provações como as alegrias </a:t>
            </a:r>
            <a:r>
              <a:rPr lang="pt-BR" sz="2800" dirty="0"/>
              <a:t>(7,14). </a:t>
            </a:r>
          </a:p>
          <a:p>
            <a:pPr fontAlgn="base"/>
            <a:r>
              <a:rPr lang="pt-BR" sz="3000" b="1" dirty="0"/>
              <a:t>O livro tem caráter de transição</a:t>
            </a:r>
            <a:r>
              <a:rPr lang="pt-BR" sz="3000" dirty="0"/>
              <a:t>. As certezas tradicionais são abaladas, mas por enquanto nada de seguro as substitui</a:t>
            </a:r>
            <a:r>
              <a:rPr lang="pt-BR" sz="3000" dirty="0" smtClean="0"/>
              <a:t>.</a:t>
            </a:r>
          </a:p>
          <a:p>
            <a:pPr fontAlgn="base"/>
            <a:r>
              <a:rPr lang="pt-BR" sz="3000" dirty="0" smtClean="0"/>
              <a:t>Provavelmente </a:t>
            </a:r>
            <a:r>
              <a:rPr lang="pt-BR" sz="3000" dirty="0" err="1"/>
              <a:t>Coélet</a:t>
            </a:r>
            <a:r>
              <a:rPr lang="pt-BR" sz="3000" dirty="0"/>
              <a:t> foi influenciado pelas crenças e correntes filosóficas do estoicismo, epicurismo e cinismo e pela cultura do Egito helenizado. </a:t>
            </a:r>
          </a:p>
          <a:p>
            <a:pPr fontAlgn="base"/>
            <a:r>
              <a:rPr lang="pt-BR" sz="3000" dirty="0"/>
              <a:t> </a:t>
            </a:r>
          </a:p>
          <a:p>
            <a:endParaRPr lang="pt-BR" sz="3000" dirty="0" smtClean="0"/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2555720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b="1" dirty="0"/>
              <a:t>4. </a:t>
            </a:r>
            <a:r>
              <a:rPr lang="pt-BR" b="1" dirty="0" smtClean="0"/>
              <a:t>ECLESIÁSTICO </a:t>
            </a:r>
            <a:r>
              <a:rPr lang="pt-BR" dirty="0" smtClean="0"/>
              <a:t>ou</a:t>
            </a:r>
            <a:r>
              <a:rPr lang="pt-BR" dirty="0"/>
              <a:t> </a:t>
            </a:r>
            <a:r>
              <a:rPr lang="pt-BR" sz="3600" b="1" dirty="0" err="1" smtClean="0"/>
              <a:t>Sirácida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3200" dirty="0" smtClean="0">
                <a:hlinkClick r:id="rId2" tooltip="Deuterocanônicos"/>
              </a:rPr>
              <a:t>Embora </a:t>
            </a:r>
            <a:r>
              <a:rPr lang="pt-BR" sz="3200" dirty="0" err="1" smtClean="0">
                <a:hlinkClick r:id="rId2" tooltip="Deuterocanônicos"/>
              </a:rPr>
              <a:t>origináriamente</a:t>
            </a:r>
            <a:r>
              <a:rPr lang="pt-BR" sz="3200" dirty="0" smtClean="0">
                <a:hlinkClick r:id="rId2" tooltip="Deuterocanônicos"/>
              </a:rPr>
              <a:t> escrito em hebraico e depois </a:t>
            </a:r>
            <a:r>
              <a:rPr lang="pt-BR" sz="3200" dirty="0"/>
              <a:t>foi traduzido para o </a:t>
            </a:r>
            <a:r>
              <a:rPr lang="pt-BR" sz="3200" u="sng" dirty="0">
                <a:hlinkClick r:id="rId3" tooltip="Língua grega"/>
              </a:rPr>
              <a:t>grego</a:t>
            </a:r>
            <a:r>
              <a:rPr lang="pt-BR" sz="3200" dirty="0"/>
              <a:t> </a:t>
            </a:r>
            <a:r>
              <a:rPr lang="pt-BR" sz="3200" b="1" dirty="0">
                <a:solidFill>
                  <a:srgbClr val="C00000"/>
                </a:solidFill>
              </a:rPr>
              <a:t>por um neto de Jesus filho de </a:t>
            </a:r>
            <a:r>
              <a:rPr lang="pt-BR" sz="3200" b="1" dirty="0" err="1">
                <a:solidFill>
                  <a:srgbClr val="C00000"/>
                </a:solidFill>
              </a:rPr>
              <a:t>Sirach</a:t>
            </a:r>
            <a:r>
              <a:rPr lang="pt-BR" sz="3200" b="1" dirty="0">
                <a:solidFill>
                  <a:srgbClr val="C00000"/>
                </a:solidFill>
              </a:rPr>
              <a:t>, em</a:t>
            </a:r>
            <a:r>
              <a:rPr lang="pt-BR" sz="3200" dirty="0"/>
              <a:t> 123 AC </a:t>
            </a:r>
            <a:r>
              <a:rPr lang="pt-BR" sz="3200" dirty="0" smtClean="0"/>
              <a:t>.</a:t>
            </a:r>
            <a:r>
              <a:rPr lang="pt-BR" sz="3200" dirty="0" smtClean="0"/>
              <a:t> considerado entre os livros </a:t>
            </a:r>
            <a:r>
              <a:rPr lang="pt-BR" sz="3200" u="sng" dirty="0" err="1" smtClean="0">
                <a:hlinkClick r:id="rId2" tooltip="Deuterocanônicos"/>
              </a:rPr>
              <a:t>deuterocanônicos</a:t>
            </a:r>
            <a:r>
              <a:rPr lang="pt-BR" sz="3200" dirty="0" smtClean="0"/>
              <a:t> , livro transmitido em tradições grega, latina e siríaca </a:t>
            </a:r>
            <a:r>
              <a:rPr lang="pt-BR" sz="3200" dirty="0" smtClean="0"/>
              <a:t>e </a:t>
            </a:r>
            <a:r>
              <a:rPr lang="pt-BR" sz="3200" dirty="0" smtClean="0"/>
              <a:t>ortodoxa, mas não figura no cânone hebraico. </a:t>
            </a:r>
            <a:endParaRPr lang="pt-BR" sz="3200" dirty="0"/>
          </a:p>
          <a:p>
            <a:r>
              <a:rPr lang="pt-BR" sz="3200" dirty="0" smtClean="0"/>
              <a:t>o </a:t>
            </a:r>
            <a:r>
              <a:rPr lang="pt-BR" sz="3200" dirty="0"/>
              <a:t>nome </a:t>
            </a:r>
            <a:r>
              <a:rPr lang="pt-BR" sz="3200" b="1" dirty="0"/>
              <a:t>Eclesiástico</a:t>
            </a:r>
            <a:r>
              <a:rPr lang="pt-BR" sz="3200" dirty="0"/>
              <a:t> (</a:t>
            </a:r>
            <a:r>
              <a:rPr lang="pt-BR" sz="3200" b="1" dirty="0"/>
              <a:t>Livro da Igreja ou da </a:t>
            </a:r>
            <a:r>
              <a:rPr lang="pt-BR" sz="3200" b="1" dirty="0" err="1"/>
              <a:t>Assembléia</a:t>
            </a:r>
            <a:r>
              <a:rPr lang="pt-BR" sz="3200" dirty="0"/>
              <a:t> ) </a:t>
            </a:r>
          </a:p>
        </p:txBody>
      </p:sp>
    </p:spTree>
    <p:extLst>
      <p:ext uri="{BB962C8B-B14F-4D97-AF65-F5344CB8AC3E}">
        <p14:creationId xmlns:p14="http://schemas.microsoft.com/office/powerpoint/2010/main" val="275817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/>
              <a:t>É uma </a:t>
            </a:r>
            <a:r>
              <a:rPr lang="pt-BR" sz="3200" b="1" dirty="0"/>
              <a:t>espécie de longa meditação sobre a fidelidade hebraica (39,1</a:t>
            </a:r>
            <a:r>
              <a:rPr lang="pt-BR" sz="3200" b="1" dirty="0" smtClean="0"/>
              <a:t>)</a:t>
            </a:r>
          </a:p>
          <a:p>
            <a:r>
              <a:rPr lang="pt-BR" sz="3200" b="1" dirty="0"/>
              <a:t>o livro dirige-se a todo aquele que queria se comportar como judeus em um mundo que mudava, trata-se de uma obra de um conservador lúcido, que quer preservar o essencial, sabendo que não se deve ignorara as situações novas .</a:t>
            </a:r>
            <a:endParaRPr lang="pt-BR" sz="3200" dirty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5118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5. </a:t>
            </a:r>
            <a:r>
              <a:rPr lang="pt-BR" b="1" dirty="0" smtClean="0">
                <a:solidFill>
                  <a:srgbClr val="C00000"/>
                </a:solidFill>
              </a:rPr>
              <a:t> SABEDORIA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/>
          </a:bodyPr>
          <a:lstStyle/>
          <a:p>
            <a:r>
              <a:rPr lang="pt-BR" sz="3600" dirty="0"/>
              <a:t>o  livro da “Sabedoria de Salomão”, 19 capítulos, escrito inteiramente em </a:t>
            </a:r>
            <a:r>
              <a:rPr lang="pt-BR" sz="3600" dirty="0" smtClean="0"/>
              <a:t>grego</a:t>
            </a:r>
            <a:r>
              <a:rPr lang="pt-BR" sz="3600" dirty="0"/>
              <a:t>. </a:t>
            </a:r>
            <a:endParaRPr lang="pt-BR" sz="3600" dirty="0" smtClean="0"/>
          </a:p>
          <a:p>
            <a:r>
              <a:rPr lang="pt-BR" sz="3600" dirty="0" smtClean="0"/>
              <a:t>Ele </a:t>
            </a:r>
            <a:r>
              <a:rPr lang="pt-BR" sz="3600" dirty="0"/>
              <a:t>não faz parte, portanto do cânon hebraico. </a:t>
            </a:r>
          </a:p>
        </p:txBody>
      </p:sp>
    </p:spTree>
    <p:extLst>
      <p:ext uri="{BB962C8B-B14F-4D97-AF65-F5344CB8AC3E}">
        <p14:creationId xmlns:p14="http://schemas.microsoft.com/office/powerpoint/2010/main" val="3651144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/>
            </a:r>
            <a:br>
              <a:rPr lang="pt-BR" b="1" dirty="0" smtClean="0">
                <a:solidFill>
                  <a:srgbClr val="C00000"/>
                </a:solidFill>
              </a:rPr>
            </a:br>
            <a:r>
              <a:rPr lang="pt-BR" b="1" dirty="0">
                <a:solidFill>
                  <a:srgbClr val="C00000"/>
                </a:solidFill>
              </a:rPr>
              <a:t/>
            </a:r>
            <a:br>
              <a:rPr lang="pt-BR" b="1" dirty="0">
                <a:solidFill>
                  <a:srgbClr val="C00000"/>
                </a:solidFill>
              </a:rPr>
            </a:br>
            <a:r>
              <a:rPr lang="pt-BR" b="1" dirty="0" smtClean="0">
                <a:solidFill>
                  <a:srgbClr val="C00000"/>
                </a:solidFill>
              </a:rPr>
              <a:t/>
            </a:r>
            <a:br>
              <a:rPr lang="pt-BR" b="1" dirty="0" smtClean="0">
                <a:solidFill>
                  <a:srgbClr val="C00000"/>
                </a:solidFill>
              </a:rPr>
            </a:br>
            <a:r>
              <a:rPr lang="pt-BR" b="1" dirty="0">
                <a:solidFill>
                  <a:srgbClr val="C00000"/>
                </a:solidFill>
              </a:rPr>
              <a:t/>
            </a:r>
            <a:br>
              <a:rPr lang="pt-BR" b="1" dirty="0">
                <a:solidFill>
                  <a:srgbClr val="C00000"/>
                </a:solidFill>
              </a:rPr>
            </a:br>
            <a:r>
              <a:rPr lang="pt-BR" b="1" dirty="0" smtClean="0">
                <a:solidFill>
                  <a:srgbClr val="C00000"/>
                </a:solidFill>
              </a:rPr>
              <a:t>ESTRUTURA DO LIVRO:</a:t>
            </a:r>
            <a:r>
              <a:rPr lang="pt-BR" dirty="0" smtClean="0">
                <a:solidFill>
                  <a:srgbClr val="C00000"/>
                </a:solidFill>
              </a:rPr>
              <a:t/>
            </a:r>
            <a:br>
              <a:rPr lang="pt-BR" dirty="0" smtClean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pt-BR" dirty="0" smtClean="0"/>
              <a:t>1ª </a:t>
            </a:r>
            <a:r>
              <a:rPr lang="pt-BR" dirty="0"/>
              <a:t>parte: </a:t>
            </a:r>
            <a:r>
              <a:rPr lang="pt-BR" b="1" dirty="0"/>
              <a:t>1-6:</a:t>
            </a:r>
            <a:r>
              <a:rPr lang="pt-BR" dirty="0"/>
              <a:t> convite aos leitores a buscar a Sabedoria fugindo do mal, pois o homem foi criado para a imortalidade de que ela é garantia.</a:t>
            </a:r>
          </a:p>
          <a:p>
            <a:pPr fontAlgn="base"/>
            <a:r>
              <a:rPr lang="pt-BR" dirty="0"/>
              <a:t>2ª parte:  </a:t>
            </a:r>
            <a:r>
              <a:rPr lang="pt-BR" b="1" dirty="0"/>
              <a:t>6, 22-9:</a:t>
            </a:r>
            <a:r>
              <a:rPr lang="pt-BR" dirty="0"/>
              <a:t> ele explica, por que e como ele mesmo (Salomão) desejou em sua juventude obter a sabedoria e quais benefícios dela recebeu (7, 1-22). A sabedoria provém de Deus e por isso ele faz a oração (cf.1Rs 3,6-14). </a:t>
            </a:r>
          </a:p>
          <a:p>
            <a:pPr fontAlgn="base"/>
            <a:r>
              <a:rPr lang="pt-BR" dirty="0"/>
              <a:t>3ª parte: </a:t>
            </a:r>
            <a:r>
              <a:rPr lang="pt-BR" b="1" dirty="0"/>
              <a:t>10- 19</a:t>
            </a: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dirty="0"/>
              <a:t>explica como a sabedoria salvou os heróis do Gêneses e do Êxodo (10) segue então uma longa meditação em forma da prece (com </a:t>
            </a:r>
            <a:r>
              <a:rPr lang="pt-BR" i="1" dirty="0"/>
              <a:t>as 7  antíteses</a:t>
            </a:r>
            <a:r>
              <a:rPr lang="pt-BR" dirty="0"/>
              <a:t>) na qual as pragas infligidas aos egípcios são comparadas aos benefícios  que o Senhor concedeu a seu povo no deserto (11,1-14; 16-19).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878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CONTEÚDOS E TEMAS PRINCIPAIS:</a:t>
            </a:r>
            <a:r>
              <a:rPr lang="pt-BR" dirty="0" smtClean="0">
                <a:solidFill>
                  <a:srgbClr val="C00000"/>
                </a:solidFill>
              </a:rPr>
              <a:t/>
            </a:r>
            <a:br>
              <a:rPr lang="pt-BR" dirty="0" smtClean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Deus criou o homem incorruptível (2,23), a imortalidade é o seu destino</a:t>
            </a:r>
            <a:r>
              <a:rPr lang="pt-BR" dirty="0"/>
              <a:t>, a morte é o fruto do </a:t>
            </a:r>
            <a:r>
              <a:rPr lang="pt-BR" dirty="0" smtClean="0"/>
              <a:t>mal;</a:t>
            </a:r>
          </a:p>
          <a:p>
            <a:r>
              <a:rPr lang="pt-BR" b="1" dirty="0"/>
              <a:t>A sabedoria é compreendida como a presença imanente do Deus transcendente</a:t>
            </a:r>
            <a:r>
              <a:rPr lang="pt-BR" dirty="0"/>
              <a:t> da revelação bíblica, presença benfazeja no mundo atual </a:t>
            </a:r>
            <a:r>
              <a:rPr lang="pt-BR" dirty="0" smtClean="0"/>
              <a:t>... os profetas por isso,  são os </a:t>
            </a:r>
            <a:r>
              <a:rPr lang="pt-BR" dirty="0"/>
              <a:t>amigos de Deus.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5929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6. SALMOS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/>
          </a:bodyPr>
          <a:lstStyle/>
          <a:p>
            <a:pPr fontAlgn="base"/>
            <a:r>
              <a:rPr lang="pt-BR" sz="3200" dirty="0"/>
              <a:t>O Saltério ( </a:t>
            </a:r>
            <a:r>
              <a:rPr lang="pt-BR" sz="3200" dirty="0" err="1"/>
              <a:t>Psalterion</a:t>
            </a:r>
            <a:r>
              <a:rPr lang="pt-BR" sz="3200" dirty="0"/>
              <a:t> </a:t>
            </a:r>
            <a:r>
              <a:rPr lang="pt-BR" sz="3200" dirty="0" smtClean="0"/>
              <a:t>GK)= </a:t>
            </a:r>
            <a:r>
              <a:rPr lang="pt-BR" sz="3200" dirty="0"/>
              <a:t>nome do instrumento de cordas que </a:t>
            </a:r>
            <a:r>
              <a:rPr lang="pt-BR" sz="3200" dirty="0" smtClean="0"/>
              <a:t>acompanhava </a:t>
            </a:r>
            <a:r>
              <a:rPr lang="pt-BR" sz="3200" dirty="0"/>
              <a:t>os cânticos, os salmos), ou seja  é </a:t>
            </a:r>
            <a:r>
              <a:rPr lang="pt-BR" sz="3200" i="1" dirty="0"/>
              <a:t>um hino de cantar com música</a:t>
            </a:r>
            <a:r>
              <a:rPr lang="pt-BR" sz="3200" i="1" dirty="0" smtClean="0"/>
              <a:t>;</a:t>
            </a:r>
          </a:p>
          <a:p>
            <a:pPr fontAlgn="base"/>
            <a:r>
              <a:rPr lang="pt-BR" sz="3200" dirty="0" smtClean="0"/>
              <a:t> </a:t>
            </a:r>
            <a:r>
              <a:rPr lang="pt-BR" sz="3200" dirty="0"/>
              <a:t>é  uma coleção dos 150 salmos, cânticos religiosos de Israel. </a:t>
            </a:r>
          </a:p>
          <a:p>
            <a:pPr fontAlgn="base"/>
            <a:r>
              <a:rPr lang="pt-BR" sz="3200" dirty="0" err="1"/>
              <a:t>Tehillim</a:t>
            </a:r>
            <a:r>
              <a:rPr lang="pt-BR" sz="3200" dirty="0"/>
              <a:t> (hebraico) = </a:t>
            </a:r>
            <a:r>
              <a:rPr lang="pt-BR" sz="3200" dirty="0" err="1"/>
              <a:t>laudes</a:t>
            </a:r>
            <a:r>
              <a:rPr lang="pt-BR" sz="3200" dirty="0"/>
              <a:t>, hinos. 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771862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C00000"/>
                </a:solidFill>
              </a:rPr>
              <a:t>Autores</a:t>
            </a:r>
            <a:endParaRPr lang="pt-BR" sz="4000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/>
          </a:bodyPr>
          <a:lstStyle/>
          <a:p>
            <a:r>
              <a:rPr lang="pt-BR" sz="3200" dirty="0"/>
              <a:t>Os títulos atribuem 73 salmos a Davi, </a:t>
            </a:r>
            <a:endParaRPr lang="pt-BR" sz="3200" dirty="0" smtClean="0"/>
          </a:p>
          <a:p>
            <a:r>
              <a:rPr lang="pt-BR" sz="3200" dirty="0" smtClean="0"/>
              <a:t>12 </a:t>
            </a:r>
            <a:r>
              <a:rPr lang="pt-BR" sz="3200" dirty="0"/>
              <a:t>a </a:t>
            </a:r>
            <a:r>
              <a:rPr lang="pt-BR" sz="3200" dirty="0" err="1"/>
              <a:t>Asef</a:t>
            </a:r>
            <a:r>
              <a:rPr lang="pt-BR" sz="3200" dirty="0"/>
              <a:t>, </a:t>
            </a:r>
            <a:endParaRPr lang="pt-BR" sz="3200" dirty="0" smtClean="0"/>
          </a:p>
          <a:p>
            <a:r>
              <a:rPr lang="pt-BR" sz="3200" dirty="0" smtClean="0"/>
              <a:t>11 </a:t>
            </a:r>
            <a:r>
              <a:rPr lang="pt-BR" sz="3200" dirty="0"/>
              <a:t>aos filhos de </a:t>
            </a:r>
            <a:r>
              <a:rPr lang="pt-BR" sz="3200" dirty="0" err="1"/>
              <a:t>Coré</a:t>
            </a:r>
            <a:r>
              <a:rPr lang="pt-BR" sz="3200" dirty="0"/>
              <a:t>, e </a:t>
            </a:r>
            <a:endParaRPr lang="pt-BR" sz="3200" dirty="0" smtClean="0"/>
          </a:p>
          <a:p>
            <a:r>
              <a:rPr lang="pt-BR" sz="3200" dirty="0" smtClean="0"/>
              <a:t>Os Salmos </a:t>
            </a:r>
            <a:r>
              <a:rPr lang="pt-BR" sz="3200" dirty="0"/>
              <a:t>isolados a </a:t>
            </a:r>
            <a:r>
              <a:rPr lang="pt-BR" sz="3200" dirty="0" err="1"/>
              <a:t>Emã</a:t>
            </a:r>
            <a:r>
              <a:rPr lang="pt-BR" sz="3200" dirty="0"/>
              <a:t>, </a:t>
            </a:r>
            <a:r>
              <a:rPr lang="pt-BR" sz="3200" dirty="0" err="1"/>
              <a:t>Etã</a:t>
            </a:r>
            <a:r>
              <a:rPr lang="pt-BR" sz="3200" dirty="0"/>
              <a:t>, Moises e Salomão. </a:t>
            </a:r>
          </a:p>
        </p:txBody>
      </p:sp>
    </p:spTree>
    <p:extLst>
      <p:ext uri="{BB962C8B-B14F-4D97-AF65-F5344CB8AC3E}">
        <p14:creationId xmlns:p14="http://schemas.microsoft.com/office/powerpoint/2010/main" val="4217509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800200"/>
          </a:xfrm>
        </p:spPr>
        <p:txBody>
          <a:bodyPr>
            <a:normAutofit fontScale="90000"/>
          </a:bodyPr>
          <a:lstStyle/>
          <a:p>
            <a:r>
              <a:rPr lang="pt-BR" sz="2700" b="1" dirty="0" smtClean="0">
                <a:solidFill>
                  <a:srgbClr val="C00000"/>
                </a:solidFill>
              </a:rPr>
              <a:t>ENUMERAÇÃO:</a:t>
            </a:r>
            <a:r>
              <a:rPr lang="pt-BR" dirty="0" smtClean="0">
                <a:solidFill>
                  <a:srgbClr val="C00000"/>
                </a:solidFill>
              </a:rPr>
              <a:t/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sz="2200" dirty="0" smtClean="0">
                <a:solidFill>
                  <a:srgbClr val="C00000"/>
                </a:solidFill>
              </a:rPr>
              <a:t>Do </a:t>
            </a:r>
            <a:r>
              <a:rPr lang="pt-BR" sz="2200" dirty="0" err="1">
                <a:solidFill>
                  <a:srgbClr val="C00000"/>
                </a:solidFill>
              </a:rPr>
              <a:t>Sl</a:t>
            </a:r>
            <a:r>
              <a:rPr lang="pt-BR" sz="2200" dirty="0">
                <a:solidFill>
                  <a:srgbClr val="C00000"/>
                </a:solidFill>
              </a:rPr>
              <a:t> 10 </a:t>
            </a:r>
            <a:r>
              <a:rPr lang="pt-BR" sz="2200" dirty="0" smtClean="0">
                <a:solidFill>
                  <a:srgbClr val="C00000"/>
                </a:solidFill>
              </a:rPr>
              <a:t> </a:t>
            </a:r>
            <a:r>
              <a:rPr lang="pt-BR" sz="2200" dirty="0" err="1">
                <a:solidFill>
                  <a:srgbClr val="C00000"/>
                </a:solidFill>
              </a:rPr>
              <a:t>Sl</a:t>
            </a:r>
            <a:r>
              <a:rPr lang="pt-BR" sz="2200" dirty="0">
                <a:solidFill>
                  <a:srgbClr val="C00000"/>
                </a:solidFill>
              </a:rPr>
              <a:t> 148,  a numeração da bíblia hebraica está uma unidade na frente da numeração da Bíblia grega </a:t>
            </a:r>
            <a:r>
              <a:rPr lang="pt-BR" sz="2200" dirty="0" smtClean="0">
                <a:solidFill>
                  <a:srgbClr val="C00000"/>
                </a:solidFill>
              </a:rPr>
              <a:t>      e </a:t>
            </a:r>
            <a:r>
              <a:rPr lang="pt-BR" sz="2200" dirty="0">
                <a:solidFill>
                  <a:srgbClr val="C00000"/>
                </a:solidFill>
              </a:rPr>
              <a:t>da vulgata, que reúnem </a:t>
            </a:r>
            <a:r>
              <a:rPr lang="pt-BR" sz="2200" dirty="0" smtClean="0">
                <a:solidFill>
                  <a:srgbClr val="C00000"/>
                </a:solidFill>
              </a:rPr>
              <a:t/>
            </a:r>
            <a:br>
              <a:rPr lang="pt-BR" sz="2200" dirty="0" smtClean="0">
                <a:solidFill>
                  <a:srgbClr val="C00000"/>
                </a:solidFill>
              </a:rPr>
            </a:br>
            <a:r>
              <a:rPr lang="pt-BR" sz="2200" dirty="0" smtClean="0">
                <a:solidFill>
                  <a:srgbClr val="C00000"/>
                </a:solidFill>
              </a:rPr>
              <a:t>os </a:t>
            </a:r>
            <a:r>
              <a:rPr lang="pt-BR" sz="2200" dirty="0" err="1">
                <a:solidFill>
                  <a:srgbClr val="C00000"/>
                </a:solidFill>
              </a:rPr>
              <a:t>Sl</a:t>
            </a:r>
            <a:r>
              <a:rPr lang="pt-BR" sz="2200" dirty="0">
                <a:solidFill>
                  <a:srgbClr val="C00000"/>
                </a:solidFill>
              </a:rPr>
              <a:t> 9 e 10 e os </a:t>
            </a:r>
            <a:r>
              <a:rPr lang="pt-BR" sz="2200" dirty="0" err="1">
                <a:solidFill>
                  <a:srgbClr val="C00000"/>
                </a:solidFill>
              </a:rPr>
              <a:t>Sl</a:t>
            </a:r>
            <a:r>
              <a:rPr lang="pt-BR" sz="2200" dirty="0">
                <a:solidFill>
                  <a:srgbClr val="C00000"/>
                </a:solidFill>
              </a:rPr>
              <a:t> 114 e 115, mas dividem em dois os </a:t>
            </a:r>
            <a:r>
              <a:rPr lang="pt-BR" sz="2200" dirty="0" err="1">
                <a:solidFill>
                  <a:srgbClr val="C00000"/>
                </a:solidFill>
              </a:rPr>
              <a:t>Sl</a:t>
            </a:r>
            <a:r>
              <a:rPr lang="pt-BR" sz="2200" dirty="0">
                <a:solidFill>
                  <a:srgbClr val="C00000"/>
                </a:solidFill>
              </a:rPr>
              <a:t> 116 e 117.</a:t>
            </a:r>
            <a:r>
              <a:rPr lang="pt-BR" sz="2700" dirty="0">
                <a:solidFill>
                  <a:srgbClr val="C00000"/>
                </a:solidFill>
              </a:rPr>
              <a:t/>
            </a:r>
            <a:br>
              <a:rPr lang="pt-BR" sz="2700" dirty="0">
                <a:solidFill>
                  <a:srgbClr val="C00000"/>
                </a:solidFill>
              </a:rPr>
            </a:br>
            <a:endParaRPr lang="pt-BR" sz="2700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29600" cy="3921299"/>
          </a:xfrm>
        </p:spPr>
        <p:txBody>
          <a:bodyPr numCol="2">
            <a:normAutofit fontScale="85000" lnSpcReduction="20000"/>
          </a:bodyPr>
          <a:lstStyle/>
          <a:p>
            <a:pPr fontAlgn="base"/>
            <a:r>
              <a:rPr lang="pt-BR" dirty="0"/>
              <a:t>TM (</a:t>
            </a:r>
            <a:r>
              <a:rPr lang="pt-BR" dirty="0" err="1"/>
              <a:t>Hb</a:t>
            </a:r>
            <a:r>
              <a:rPr lang="pt-BR" dirty="0" smtClean="0"/>
              <a:t>)</a:t>
            </a:r>
          </a:p>
          <a:p>
            <a:pPr fontAlgn="base"/>
            <a:endParaRPr lang="pt-BR" dirty="0"/>
          </a:p>
          <a:p>
            <a:pPr fontAlgn="base"/>
            <a:r>
              <a:rPr lang="pt-BR" dirty="0"/>
              <a:t>1-8</a:t>
            </a:r>
          </a:p>
          <a:p>
            <a:pPr fontAlgn="base"/>
            <a:r>
              <a:rPr lang="pt-BR" dirty="0"/>
              <a:t>9-10	</a:t>
            </a:r>
          </a:p>
          <a:p>
            <a:pPr fontAlgn="base"/>
            <a:r>
              <a:rPr lang="pt-BR" dirty="0"/>
              <a:t>11-113</a:t>
            </a:r>
          </a:p>
          <a:p>
            <a:pPr fontAlgn="base"/>
            <a:r>
              <a:rPr lang="pt-BR" dirty="0"/>
              <a:t>114-115</a:t>
            </a:r>
          </a:p>
          <a:p>
            <a:pPr fontAlgn="base"/>
            <a:r>
              <a:rPr lang="pt-BR" dirty="0" smtClean="0"/>
              <a:t>117-146</a:t>
            </a:r>
          </a:p>
          <a:p>
            <a:pPr marL="0" indent="0" fontAlgn="base">
              <a:buNone/>
            </a:pPr>
            <a:endParaRPr lang="pt-BR" dirty="0"/>
          </a:p>
          <a:p>
            <a:pPr fontAlgn="base"/>
            <a:r>
              <a:rPr lang="pt-BR" dirty="0"/>
              <a:t>147</a:t>
            </a:r>
          </a:p>
          <a:p>
            <a:pPr fontAlgn="base"/>
            <a:r>
              <a:rPr lang="pt-BR" dirty="0" smtClean="0"/>
              <a:t>148-150</a:t>
            </a:r>
          </a:p>
          <a:p>
            <a:pPr fontAlgn="base"/>
            <a:endParaRPr lang="pt-BR" dirty="0"/>
          </a:p>
          <a:p>
            <a:pPr fontAlgn="base"/>
            <a:r>
              <a:rPr lang="pt-BR" dirty="0" smtClean="0"/>
              <a:t>LXX </a:t>
            </a:r>
            <a:r>
              <a:rPr lang="pt-BR" dirty="0"/>
              <a:t>e </a:t>
            </a:r>
            <a:r>
              <a:rPr lang="pt-BR" dirty="0" err="1" smtClean="0"/>
              <a:t>Vg</a:t>
            </a:r>
            <a:endParaRPr lang="pt-BR" dirty="0" smtClean="0"/>
          </a:p>
          <a:p>
            <a:pPr marL="0" indent="0" fontAlgn="base">
              <a:buNone/>
            </a:pPr>
            <a:endParaRPr lang="pt-BR" dirty="0"/>
          </a:p>
          <a:p>
            <a:pPr fontAlgn="base"/>
            <a:r>
              <a:rPr lang="pt-BR" dirty="0" smtClean="0"/>
              <a:t>1-8 </a:t>
            </a:r>
            <a:endParaRPr lang="pt-BR" dirty="0"/>
          </a:p>
          <a:p>
            <a:pPr fontAlgn="base"/>
            <a:r>
              <a:rPr lang="pt-BR" dirty="0"/>
              <a:t>9 </a:t>
            </a:r>
            <a:r>
              <a:rPr lang="pt-BR" i="1" dirty="0"/>
              <a:t>(9 e 10 </a:t>
            </a:r>
            <a:r>
              <a:rPr lang="pt-BR" i="1" dirty="0" err="1" smtClean="0"/>
              <a:t>reunem</a:t>
            </a:r>
            <a:r>
              <a:rPr lang="pt-BR" i="1" dirty="0" smtClean="0"/>
              <a:t>)</a:t>
            </a:r>
            <a:endParaRPr lang="pt-BR" dirty="0"/>
          </a:p>
          <a:p>
            <a:pPr fontAlgn="base"/>
            <a:r>
              <a:rPr lang="pt-BR" dirty="0"/>
              <a:t>10-112 </a:t>
            </a:r>
          </a:p>
          <a:p>
            <a:pPr fontAlgn="base"/>
            <a:r>
              <a:rPr lang="pt-BR" dirty="0"/>
              <a:t>114-115 </a:t>
            </a:r>
            <a:r>
              <a:rPr lang="pt-BR" i="1" dirty="0"/>
              <a:t>(114 e 115 </a:t>
            </a:r>
            <a:r>
              <a:rPr lang="pt-BR" i="1" dirty="0" err="1" smtClean="0"/>
              <a:t>reunem</a:t>
            </a:r>
            <a:r>
              <a:rPr lang="pt-BR" i="1" dirty="0" smtClean="0"/>
              <a:t>)</a:t>
            </a:r>
            <a:endParaRPr lang="pt-BR" dirty="0"/>
          </a:p>
          <a:p>
            <a:pPr fontAlgn="base"/>
            <a:r>
              <a:rPr lang="pt-BR" dirty="0"/>
              <a:t>116-145 </a:t>
            </a:r>
            <a:r>
              <a:rPr lang="pt-BR" i="1" dirty="0"/>
              <a:t>(</a:t>
            </a:r>
            <a:r>
              <a:rPr lang="pt-BR" i="1" dirty="0" smtClean="0"/>
              <a:t>dividem </a:t>
            </a:r>
            <a:r>
              <a:rPr lang="pt-BR" i="1" dirty="0"/>
              <a:t>em </a:t>
            </a:r>
            <a:r>
              <a:rPr lang="pt-BR" i="1" dirty="0" smtClean="0"/>
              <a:t>dois </a:t>
            </a:r>
            <a:r>
              <a:rPr lang="pt-BR" i="1" dirty="0"/>
              <a:t>116 e 147)</a:t>
            </a:r>
            <a:endParaRPr lang="pt-BR" dirty="0"/>
          </a:p>
          <a:p>
            <a:pPr fontAlgn="base"/>
            <a:r>
              <a:rPr lang="pt-BR" dirty="0"/>
              <a:t>146-147</a:t>
            </a:r>
          </a:p>
          <a:p>
            <a:pPr fontAlgn="base"/>
            <a:r>
              <a:rPr lang="pt-BR" dirty="0"/>
              <a:t>148-150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9175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84176"/>
          </a:xfrm>
        </p:spPr>
        <p:txBody>
          <a:bodyPr>
            <a:normAutofit/>
          </a:bodyPr>
          <a:lstStyle/>
          <a:p>
            <a:r>
              <a:rPr lang="pt-BR" b="1" dirty="0"/>
              <a:t>LIVROS SAPIENCIAIS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460851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3600" b="1" dirty="0" smtClean="0"/>
              <a:t> Jó,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600" b="1" dirty="0" smtClean="0"/>
              <a:t> </a:t>
            </a:r>
            <a:r>
              <a:rPr lang="pt-BR" sz="3600" b="1" dirty="0"/>
              <a:t>Provérbios, </a:t>
            </a:r>
            <a:endParaRPr lang="pt-BR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3600" b="1" dirty="0" smtClean="0"/>
              <a:t>Eclesiastes</a:t>
            </a:r>
            <a:r>
              <a:rPr lang="pt-BR" sz="3600" b="1" dirty="0"/>
              <a:t>,  </a:t>
            </a:r>
            <a:endParaRPr lang="pt-BR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3600" b="1" dirty="0" smtClean="0"/>
              <a:t>Eclesiástico </a:t>
            </a:r>
            <a:r>
              <a:rPr lang="pt-BR" sz="3600" b="1" dirty="0"/>
              <a:t>e </a:t>
            </a:r>
            <a:endParaRPr lang="pt-BR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3600" b="1" dirty="0" smtClean="0"/>
              <a:t>Sabedoria </a:t>
            </a:r>
            <a:endParaRPr lang="pt-BR" sz="3600" b="1" dirty="0"/>
          </a:p>
          <a:p>
            <a:pPr marL="0" indent="0" algn="r">
              <a:buNone/>
            </a:pPr>
            <a:r>
              <a:rPr lang="pt-BR" sz="3600" b="1" dirty="0" smtClean="0"/>
              <a:t>               </a:t>
            </a:r>
            <a:r>
              <a:rPr lang="pt-BR" sz="3600" b="1" dirty="0" smtClean="0">
                <a:solidFill>
                  <a:schemeClr val="accent3"/>
                </a:solidFill>
              </a:rPr>
              <a:t>dois </a:t>
            </a:r>
            <a:r>
              <a:rPr lang="pt-BR" sz="3600" b="1" dirty="0">
                <a:solidFill>
                  <a:schemeClr val="accent3"/>
                </a:solidFill>
              </a:rPr>
              <a:t>livros poéticos: </a:t>
            </a:r>
            <a:endParaRPr lang="pt-BR" sz="3600" b="1" dirty="0" smtClean="0">
              <a:solidFill>
                <a:schemeClr val="accent3"/>
              </a:solidFill>
            </a:endParaRPr>
          </a:p>
          <a:p>
            <a:r>
              <a:rPr lang="pt-BR" sz="3600" b="1" dirty="0" smtClean="0"/>
              <a:t>Salmos </a:t>
            </a:r>
            <a:r>
              <a:rPr lang="pt-BR" sz="3600" b="1" dirty="0"/>
              <a:t>e </a:t>
            </a:r>
            <a:r>
              <a:rPr lang="pt-BR" sz="3600" b="1" dirty="0" smtClean="0"/>
              <a:t>Cântico </a:t>
            </a:r>
            <a:r>
              <a:rPr lang="pt-BR" sz="3600" b="1" dirty="0"/>
              <a:t>dos Cânticos.</a:t>
            </a:r>
          </a:p>
          <a:p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3993293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TÍTULOS:</a:t>
            </a:r>
            <a:br>
              <a:rPr lang="pt-BR" b="1" dirty="0" smtClean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</p:spPr>
        <p:txBody>
          <a:bodyPr>
            <a:normAutofit/>
          </a:bodyPr>
          <a:lstStyle/>
          <a:p>
            <a:pPr fontAlgn="base"/>
            <a:r>
              <a:rPr lang="pt-BR" dirty="0" smtClean="0"/>
              <a:t>Os </a:t>
            </a:r>
            <a:r>
              <a:rPr lang="pt-BR" dirty="0"/>
              <a:t>títulos não encabeçam a maioria dos salmos, o nome de </a:t>
            </a:r>
            <a:r>
              <a:rPr lang="pt-BR" dirty="0" smtClean="0"/>
              <a:t>hino </a:t>
            </a:r>
            <a:r>
              <a:rPr lang="pt-BR" dirty="0"/>
              <a:t>dado apenas ao </a:t>
            </a:r>
            <a:r>
              <a:rPr lang="pt-BR" dirty="0" err="1"/>
              <a:t>Sl</a:t>
            </a:r>
            <a:r>
              <a:rPr lang="pt-BR" dirty="0"/>
              <a:t> 145.  </a:t>
            </a:r>
            <a:endParaRPr lang="pt-BR" dirty="0" smtClean="0"/>
          </a:p>
          <a:p>
            <a:pPr fontAlgn="base"/>
            <a:r>
              <a:rPr lang="pt-BR" dirty="0" smtClean="0"/>
              <a:t>O </a:t>
            </a:r>
            <a:r>
              <a:rPr lang="pt-BR" dirty="0"/>
              <a:t>título mais frequente é </a:t>
            </a:r>
            <a:r>
              <a:rPr lang="pt-BR" i="1" dirty="0" err="1"/>
              <a:t>mizmor</a:t>
            </a:r>
            <a:r>
              <a:rPr lang="pt-BR" dirty="0"/>
              <a:t>, que supõe um acompanhamento musical e que se traduz muito bem com nossa palavra “salmo”. </a:t>
            </a:r>
            <a:endParaRPr lang="pt-BR" dirty="0" smtClean="0"/>
          </a:p>
          <a:p>
            <a:pPr fontAlgn="base"/>
            <a:r>
              <a:rPr lang="pt-BR" dirty="0" smtClean="0"/>
              <a:t>Alguns </a:t>
            </a:r>
            <a:r>
              <a:rPr lang="pt-BR" dirty="0"/>
              <a:t>destes salmos são chamados também “cânticos”. Ex. Cânticos das subidas (</a:t>
            </a:r>
            <a:r>
              <a:rPr lang="pt-BR" dirty="0" err="1"/>
              <a:t>Sl</a:t>
            </a:r>
            <a:r>
              <a:rPr lang="pt-BR" dirty="0"/>
              <a:t> 120-134).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008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GÊNEROS LITERÁRIOS:</a:t>
            </a:r>
            <a:r>
              <a:rPr lang="pt-BR" dirty="0">
                <a:solidFill>
                  <a:srgbClr val="C00000"/>
                </a:solidFill>
              </a:rPr>
              <a:t/>
            </a:r>
            <a:br>
              <a:rPr lang="pt-BR" dirty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pt-BR" b="1" dirty="0"/>
              <a:t>Os hinos</a:t>
            </a:r>
            <a:r>
              <a:rPr lang="pt-BR" dirty="0"/>
              <a:t> </a:t>
            </a:r>
            <a:endParaRPr lang="pt-BR" dirty="0" smtClean="0"/>
          </a:p>
          <a:p>
            <a:pPr marL="274320" lvl="1" indent="0" fontAlgn="base">
              <a:buNone/>
            </a:pPr>
            <a:r>
              <a:rPr lang="pt-BR" i="1" dirty="0" smtClean="0"/>
              <a:t>	</a:t>
            </a:r>
            <a:r>
              <a:rPr lang="pt-BR" sz="2600" i="1" dirty="0" smtClean="0">
                <a:solidFill>
                  <a:schemeClr val="tx1"/>
                </a:solidFill>
              </a:rPr>
              <a:t>Os </a:t>
            </a:r>
            <a:r>
              <a:rPr lang="pt-BR" sz="2600" i="1" dirty="0">
                <a:solidFill>
                  <a:schemeClr val="tx1"/>
                </a:solidFill>
              </a:rPr>
              <a:t>Cânticos de Sião</a:t>
            </a:r>
            <a:r>
              <a:rPr lang="pt-BR" sz="2600" dirty="0">
                <a:solidFill>
                  <a:schemeClr val="tx1"/>
                </a:solidFill>
              </a:rPr>
              <a:t> (</a:t>
            </a:r>
            <a:r>
              <a:rPr lang="pt-BR" sz="2600" dirty="0" err="1">
                <a:solidFill>
                  <a:schemeClr val="tx1"/>
                </a:solidFill>
              </a:rPr>
              <a:t>Sl</a:t>
            </a:r>
            <a:r>
              <a:rPr lang="pt-BR" sz="2600" dirty="0">
                <a:solidFill>
                  <a:schemeClr val="tx1"/>
                </a:solidFill>
              </a:rPr>
              <a:t> </a:t>
            </a:r>
            <a:r>
              <a:rPr lang="pt-BR" sz="2600" dirty="0" smtClean="0">
                <a:solidFill>
                  <a:schemeClr val="tx1"/>
                </a:solidFill>
              </a:rPr>
              <a:t>46;48;76;87; 84 </a:t>
            </a:r>
            <a:r>
              <a:rPr lang="pt-BR" sz="2600" dirty="0">
                <a:solidFill>
                  <a:schemeClr val="tx1"/>
                </a:solidFill>
              </a:rPr>
              <a:t>e 122). </a:t>
            </a:r>
          </a:p>
          <a:p>
            <a:pPr marL="0" indent="0" fontAlgn="base">
              <a:buNone/>
            </a:pPr>
            <a:r>
              <a:rPr lang="pt-BR" i="1" dirty="0" smtClean="0"/>
              <a:t>	Os </a:t>
            </a:r>
            <a:r>
              <a:rPr lang="pt-BR" i="1" dirty="0"/>
              <a:t>Salmos do Reino de Deus</a:t>
            </a:r>
            <a:r>
              <a:rPr lang="pt-BR" dirty="0"/>
              <a:t> (</a:t>
            </a:r>
            <a:r>
              <a:rPr lang="pt-BR" dirty="0" err="1"/>
              <a:t>Sl</a:t>
            </a:r>
            <a:r>
              <a:rPr lang="pt-BR" dirty="0"/>
              <a:t> 47; 93;96-98</a:t>
            </a:r>
            <a:r>
              <a:rPr lang="pt-BR" dirty="0" smtClean="0"/>
              <a:t>).</a:t>
            </a:r>
          </a:p>
          <a:p>
            <a:pPr fontAlgn="base"/>
            <a:r>
              <a:rPr lang="pt-BR" b="1" dirty="0"/>
              <a:t>As súplicas:</a:t>
            </a:r>
            <a:endParaRPr lang="pt-BR" dirty="0"/>
          </a:p>
          <a:p>
            <a:r>
              <a:rPr lang="pt-BR" dirty="0"/>
              <a:t>Salmos de sofrimento, ou </a:t>
            </a:r>
            <a:r>
              <a:rPr lang="pt-BR" dirty="0" smtClean="0"/>
              <a:t>lamentações</a:t>
            </a:r>
          </a:p>
          <a:p>
            <a:r>
              <a:rPr lang="pt-BR" b="1" dirty="0" smtClean="0"/>
              <a:t>As </a:t>
            </a:r>
            <a:r>
              <a:rPr lang="pt-BR" b="1" dirty="0"/>
              <a:t>ações de </a:t>
            </a:r>
            <a:r>
              <a:rPr lang="pt-BR" b="1" dirty="0" smtClean="0"/>
              <a:t>graças:</a:t>
            </a:r>
            <a:endParaRPr lang="pt-BR" b="1" dirty="0"/>
          </a:p>
          <a:p>
            <a:r>
              <a:rPr lang="pt-BR" b="1" dirty="0"/>
              <a:t>Os salmos régios</a:t>
            </a:r>
            <a:r>
              <a:rPr lang="pt-BR" b="1" dirty="0" smtClean="0"/>
              <a:t>: </a:t>
            </a:r>
            <a:r>
              <a:rPr lang="pt-BR" dirty="0" smtClean="0"/>
              <a:t>uma </a:t>
            </a:r>
            <a:r>
              <a:rPr lang="pt-BR" dirty="0"/>
              <a:t>ação de graças pelo rei (</a:t>
            </a:r>
            <a:r>
              <a:rPr lang="pt-BR" dirty="0" err="1"/>
              <a:t>Sl</a:t>
            </a:r>
            <a:r>
              <a:rPr lang="pt-BR" dirty="0"/>
              <a:t> 21), oração do rei (</a:t>
            </a:r>
            <a:r>
              <a:rPr lang="pt-BR" dirty="0" err="1"/>
              <a:t>Sl</a:t>
            </a:r>
            <a:r>
              <a:rPr lang="pt-BR" dirty="0"/>
              <a:t> 18,28,63,101); um canto real de procissão (</a:t>
            </a:r>
            <a:r>
              <a:rPr lang="pt-BR" dirty="0" err="1"/>
              <a:t>Sl</a:t>
            </a:r>
            <a:r>
              <a:rPr lang="pt-BR" dirty="0"/>
              <a:t> 132), um hino régio (</a:t>
            </a:r>
            <a:r>
              <a:rPr lang="pt-BR" dirty="0" err="1"/>
              <a:t>Sl</a:t>
            </a:r>
            <a:r>
              <a:rPr lang="pt-BR" dirty="0"/>
              <a:t> 144) e até mesmo um </a:t>
            </a:r>
            <a:r>
              <a:rPr lang="pt-BR" dirty="0" err="1"/>
              <a:t>epitalâmio</a:t>
            </a:r>
            <a:r>
              <a:rPr lang="pt-BR" dirty="0"/>
              <a:t> para casamento principesco (</a:t>
            </a:r>
            <a:r>
              <a:rPr lang="pt-BR" dirty="0" err="1"/>
              <a:t>Sl</a:t>
            </a:r>
            <a:r>
              <a:rPr lang="pt-BR" dirty="0"/>
              <a:t> 45). </a:t>
            </a:r>
          </a:p>
          <a:p>
            <a:pPr marL="0" indent="0" fontAlgn="base"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138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Aspecto poético dos Salmos</a:t>
            </a:r>
            <a:br>
              <a:rPr lang="pt-BR" b="1" dirty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b="1" dirty="0"/>
              <a:t>*</a:t>
            </a:r>
            <a:r>
              <a:rPr lang="pt-BR" b="1" dirty="0">
                <a:solidFill>
                  <a:srgbClr val="C00000"/>
                </a:solidFill>
              </a:rPr>
              <a:t>a.</a:t>
            </a:r>
            <a:r>
              <a:rPr lang="pt-BR" dirty="0">
                <a:solidFill>
                  <a:srgbClr val="C00000"/>
                </a:solidFill>
              </a:rPr>
              <a:t> P</a:t>
            </a:r>
            <a:r>
              <a:rPr lang="pt-BR" b="1" dirty="0">
                <a:solidFill>
                  <a:srgbClr val="C00000"/>
                </a:solidFill>
              </a:rPr>
              <a:t>aralelismo</a:t>
            </a:r>
            <a:r>
              <a:rPr lang="pt-BR" b="1" dirty="0"/>
              <a:t>:</a:t>
            </a:r>
            <a:r>
              <a:rPr lang="pt-BR" dirty="0"/>
              <a:t> constitui a poesia com dois </a:t>
            </a:r>
            <a:r>
              <a:rPr lang="pt-BR" i="1" dirty="0"/>
              <a:t>versos</a:t>
            </a:r>
            <a:r>
              <a:rPr lang="pt-BR" dirty="0"/>
              <a:t> que podem ser opostos ou sintéticos: ex. O Senhor conhece a via dos justos = a via dos injustos (</a:t>
            </a:r>
            <a:r>
              <a:rPr lang="pt-BR" dirty="0" err="1"/>
              <a:t>paral.opposto</a:t>
            </a:r>
            <a:r>
              <a:rPr lang="pt-BR" dirty="0"/>
              <a:t>)</a:t>
            </a:r>
          </a:p>
          <a:p>
            <a:pPr fontAlgn="base"/>
            <a:r>
              <a:rPr lang="pt-BR" dirty="0"/>
              <a:t>- </a:t>
            </a:r>
            <a:r>
              <a:rPr lang="pt-BR" b="1" i="1" dirty="0"/>
              <a:t>paral.</a:t>
            </a:r>
            <a:r>
              <a:rPr lang="pt-BR" b="1" dirty="0"/>
              <a:t> </a:t>
            </a:r>
            <a:r>
              <a:rPr lang="pt-BR" b="1" i="1" dirty="0"/>
              <a:t>sinónimo:</a:t>
            </a:r>
            <a:r>
              <a:rPr lang="pt-BR" b="1" dirty="0"/>
              <a:t> </a:t>
            </a:r>
            <a:r>
              <a:rPr lang="pt-BR" dirty="0"/>
              <a:t>a segunda parte ainda não diz, mas, diz sinonimamente a mesma coisa, ou seja, retoma a primeira parte. Ex. </a:t>
            </a:r>
            <a:r>
              <a:rPr lang="pt-BR" dirty="0" err="1"/>
              <a:t>Sl</a:t>
            </a:r>
            <a:r>
              <a:rPr lang="pt-BR" dirty="0"/>
              <a:t> 1,5</a:t>
            </a:r>
          </a:p>
          <a:p>
            <a:pPr fontAlgn="base"/>
            <a:r>
              <a:rPr lang="pt-BR" b="1" i="1" dirty="0"/>
              <a:t>- Parl. Sintético:</a:t>
            </a:r>
            <a:r>
              <a:rPr lang="pt-BR" b="1" dirty="0"/>
              <a:t> </a:t>
            </a:r>
            <a:r>
              <a:rPr lang="pt-BR" dirty="0"/>
              <a:t>na segunda parte do verso ajunta algo a mais: Ex. Sl.1,6 (vai perecer do mesmo jeito)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0722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b="1" dirty="0"/>
              <a:t>*b. Quiasmo: </a:t>
            </a:r>
            <a:r>
              <a:rPr lang="pt-BR" dirty="0"/>
              <a:t>muda a posição do sujeito Ex. </a:t>
            </a:r>
          </a:p>
          <a:p>
            <a:pPr fontAlgn="base"/>
            <a:r>
              <a:rPr lang="pt-BR" dirty="0"/>
              <a:t>os céus narram a glória  (</a:t>
            </a:r>
            <a:r>
              <a:rPr lang="pt-BR" dirty="0" err="1"/>
              <a:t>Suj-Vb-Obj</a:t>
            </a:r>
            <a:r>
              <a:rPr lang="pt-BR" dirty="0"/>
              <a:t>)</a:t>
            </a:r>
          </a:p>
          <a:p>
            <a:pPr fontAlgn="base"/>
            <a:r>
              <a:rPr lang="pt-BR" dirty="0"/>
              <a:t>e</a:t>
            </a:r>
            <a:r>
              <a:rPr lang="pt-BR" dirty="0" smtClean="0"/>
              <a:t> </a:t>
            </a:r>
            <a:r>
              <a:rPr lang="pt-BR" dirty="0"/>
              <a:t>anunciam o firmamento   (</a:t>
            </a:r>
            <a:r>
              <a:rPr lang="pt-BR" dirty="0" err="1"/>
              <a:t>Obj</a:t>
            </a:r>
            <a:r>
              <a:rPr lang="pt-BR" dirty="0"/>
              <a:t>- </a:t>
            </a:r>
            <a:r>
              <a:rPr lang="pt-BR" dirty="0" err="1"/>
              <a:t>Vb</a:t>
            </a:r>
            <a:r>
              <a:rPr lang="pt-BR" dirty="0"/>
              <a:t>- </a:t>
            </a:r>
            <a:r>
              <a:rPr lang="pt-BR" dirty="0" err="1"/>
              <a:t>Suj</a:t>
            </a:r>
            <a:r>
              <a:rPr lang="pt-BR" dirty="0" smtClean="0"/>
              <a:t>)</a:t>
            </a:r>
          </a:p>
          <a:p>
            <a:pPr fontAlgn="base"/>
            <a:endParaRPr lang="pt-BR" sz="1600" dirty="0"/>
          </a:p>
          <a:p>
            <a:pPr fontAlgn="base"/>
            <a:r>
              <a:rPr lang="pt-BR" b="1" dirty="0" smtClean="0"/>
              <a:t>*</a:t>
            </a:r>
            <a:r>
              <a:rPr lang="pt-BR" b="1" dirty="0"/>
              <a:t>c. Anáfora:</a:t>
            </a:r>
            <a:r>
              <a:rPr lang="pt-BR" dirty="0"/>
              <a:t> repetição do refrão: Ex. </a:t>
            </a:r>
            <a:r>
              <a:rPr lang="pt-BR" dirty="0" err="1"/>
              <a:t>Sl</a:t>
            </a:r>
            <a:r>
              <a:rPr lang="pt-BR" dirty="0"/>
              <a:t> 42 e 43</a:t>
            </a:r>
          </a:p>
          <a:p>
            <a:pPr fontAlgn="base"/>
            <a:r>
              <a:rPr lang="pt-BR" dirty="0"/>
              <a:t>Por que te entristeces, ó </a:t>
            </a:r>
            <a:r>
              <a:rPr lang="pt-BR" dirty="0" smtClean="0"/>
              <a:t>minha alma... </a:t>
            </a:r>
            <a:r>
              <a:rPr lang="pt-BR" dirty="0"/>
              <a:t>(3x). v 6.12; 43,5</a:t>
            </a:r>
          </a:p>
          <a:p>
            <a:pPr fontAlgn="base"/>
            <a:r>
              <a:rPr lang="pt-BR" dirty="0"/>
              <a:t> </a:t>
            </a:r>
            <a:r>
              <a:rPr lang="pt-BR" b="1" dirty="0"/>
              <a:t>*d. Assonância</a:t>
            </a:r>
            <a:r>
              <a:rPr lang="pt-BR" dirty="0"/>
              <a:t>: um jogo de consoantes, algumas vezes para colocar à luz os temas escolhidos, com tom semelhantes. Ex. </a:t>
            </a:r>
            <a:r>
              <a:rPr lang="pt-BR" dirty="0" err="1"/>
              <a:t>Sl</a:t>
            </a:r>
            <a:r>
              <a:rPr lang="pt-BR" dirty="0"/>
              <a:t> 48.Sl 120 </a:t>
            </a:r>
            <a:r>
              <a:rPr lang="pt-BR" dirty="0" err="1"/>
              <a:t>Shalom</a:t>
            </a:r>
            <a:r>
              <a:rPr lang="pt-BR" dirty="0"/>
              <a:t>, </a:t>
            </a:r>
            <a:r>
              <a:rPr lang="pt-BR" dirty="0" err="1"/>
              <a:t>Shalom</a:t>
            </a:r>
            <a:r>
              <a:rPr lang="pt-BR" dirty="0"/>
              <a:t> </a:t>
            </a:r>
          </a:p>
          <a:p>
            <a:pPr fontAlgn="base"/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Aspecto poético dos Salmos</a:t>
            </a:r>
            <a:br>
              <a:rPr lang="pt-BR" b="1" dirty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71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07288" cy="5069160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pt-BR" b="1" dirty="0"/>
              <a:t>*e. Uso dos ritmos:</a:t>
            </a:r>
            <a:r>
              <a:rPr lang="pt-BR" dirty="0"/>
              <a:t> Usa as lexicais para sustenta-los: “</a:t>
            </a:r>
            <a:r>
              <a:rPr lang="pt-BR" dirty="0" err="1"/>
              <a:t>ecco</a:t>
            </a:r>
            <a:r>
              <a:rPr lang="pt-BR" dirty="0"/>
              <a:t>”, “pois”,  Sl.7,15, 33,18; 54,6 ; os elementos sintáticos: ex. </a:t>
            </a:r>
            <a:r>
              <a:rPr lang="pt-BR" dirty="0" err="1"/>
              <a:t>Sl</a:t>
            </a:r>
            <a:r>
              <a:rPr lang="pt-BR" dirty="0"/>
              <a:t> 57, 2-5.6-10</a:t>
            </a:r>
          </a:p>
          <a:p>
            <a:pPr fontAlgn="base"/>
            <a:r>
              <a:rPr lang="pt-BR" b="1" dirty="0"/>
              <a:t> </a:t>
            </a:r>
            <a:endParaRPr lang="pt-BR" dirty="0"/>
          </a:p>
          <a:p>
            <a:pPr fontAlgn="base"/>
            <a:r>
              <a:rPr lang="pt-BR" b="1" dirty="0"/>
              <a:t>*f. Uso da Polaridade: </a:t>
            </a:r>
            <a:r>
              <a:rPr lang="pt-BR" dirty="0"/>
              <a:t>uso das  contraposições extremos, os paralelos extremos. Ex. O </a:t>
            </a:r>
            <a:r>
              <a:rPr lang="pt-BR" dirty="0" err="1"/>
              <a:t>ceu</a:t>
            </a:r>
            <a:r>
              <a:rPr lang="pt-BR" dirty="0"/>
              <a:t> e a terra (indica o universo inteiro), o bom e o justo (todos), dia e noite, anciãos e criancinhas (inteira humanidade) etc.  </a:t>
            </a:r>
          </a:p>
          <a:p>
            <a:pPr fontAlgn="base"/>
            <a:r>
              <a:rPr lang="pt-BR" dirty="0"/>
              <a:t> </a:t>
            </a:r>
          </a:p>
          <a:p>
            <a:pPr fontAlgn="base"/>
            <a:r>
              <a:rPr lang="pt-BR" b="1" dirty="0"/>
              <a:t>* Uso da simbologia:</a:t>
            </a:r>
            <a:r>
              <a:rPr lang="pt-BR" dirty="0"/>
              <a:t>  uso das expressões no sentido alegórico, atrás das expressões existe outro significado. O símbolo </a:t>
            </a:r>
            <a:r>
              <a:rPr lang="pt-BR" dirty="0" smtClean="0"/>
              <a:t> </a:t>
            </a:r>
            <a:r>
              <a:rPr lang="pt-BR" dirty="0"/>
              <a:t>traz a comunhão e a espiritualidade. (Símbolo x </a:t>
            </a:r>
            <a:r>
              <a:rPr lang="pt-BR" dirty="0" err="1"/>
              <a:t>Diábolo</a:t>
            </a:r>
            <a:r>
              <a:rPr lang="pt-BR" dirty="0"/>
              <a:t> = une x divide). </a:t>
            </a:r>
            <a:endParaRPr lang="pt-BR" dirty="0" smtClean="0"/>
          </a:p>
          <a:p>
            <a:pPr fontAlgn="base"/>
            <a:endParaRPr lang="pt-BR" dirty="0"/>
          </a:p>
          <a:p>
            <a:pPr fontAlgn="base"/>
            <a:r>
              <a:rPr lang="pt-BR" dirty="0" smtClean="0"/>
              <a:t>1ª</a:t>
            </a:r>
            <a:r>
              <a:rPr lang="pt-BR" dirty="0"/>
              <a:t>. </a:t>
            </a:r>
            <a:r>
              <a:rPr lang="pt-BR" i="1" dirty="0" err="1"/>
              <a:t>Linea</a:t>
            </a:r>
            <a:r>
              <a:rPr lang="pt-BR" i="1" dirty="0"/>
              <a:t> vertical-</a:t>
            </a:r>
            <a:r>
              <a:rPr lang="pt-BR" i="1" dirty="0" err="1"/>
              <a:t>psico</a:t>
            </a:r>
            <a:r>
              <a:rPr lang="pt-BR" i="1" dirty="0"/>
              <a:t>-fisiológica</a:t>
            </a:r>
            <a:r>
              <a:rPr lang="pt-BR" dirty="0"/>
              <a:t> ( homem em pé, ascensional ou descensional)são unidas luz e </a:t>
            </a:r>
            <a:r>
              <a:rPr lang="pt-BR" dirty="0" err="1"/>
              <a:t>Torah</a:t>
            </a:r>
            <a:r>
              <a:rPr lang="pt-BR" dirty="0"/>
              <a:t> (</a:t>
            </a:r>
            <a:r>
              <a:rPr lang="pt-BR" dirty="0" err="1"/>
              <a:t>Sl</a:t>
            </a:r>
            <a:r>
              <a:rPr lang="pt-BR" dirty="0"/>
              <a:t> 19); a Voz e a Parola(</a:t>
            </a:r>
            <a:r>
              <a:rPr lang="pt-BR" dirty="0" err="1"/>
              <a:t>Sl</a:t>
            </a:r>
            <a:r>
              <a:rPr lang="pt-BR" dirty="0"/>
              <a:t> 29) ; a doença é vista como a descida na mansão de </a:t>
            </a:r>
            <a:r>
              <a:rPr lang="pt-BR" dirty="0" err="1"/>
              <a:t>xeol</a:t>
            </a:r>
            <a:r>
              <a:rPr lang="pt-BR" dirty="0"/>
              <a:t> </a:t>
            </a:r>
            <a:r>
              <a:rPr lang="pt-BR" dirty="0" err="1"/>
              <a:t>Sl</a:t>
            </a:r>
            <a:r>
              <a:rPr lang="pt-BR" dirty="0"/>
              <a:t> 6,3; 32; 41,88; 107,12; </a:t>
            </a:r>
          </a:p>
          <a:p>
            <a:r>
              <a:rPr lang="pt-BR" dirty="0"/>
              <a:t>2º </a:t>
            </a:r>
            <a:r>
              <a:rPr lang="pt-BR" i="1" dirty="0"/>
              <a:t>línea horizontal-</a:t>
            </a:r>
            <a:r>
              <a:rPr lang="pt-BR" i="1" dirty="0" err="1"/>
              <a:t>cosmologica</a:t>
            </a:r>
            <a:r>
              <a:rPr lang="pt-BR" i="1" dirty="0"/>
              <a:t> </a:t>
            </a:r>
            <a:r>
              <a:rPr lang="pt-BR" dirty="0"/>
              <a:t>(homem sentado, sinal da intimidade, casa, vinha, tesouro, repouso; homem no caminho, símbolo da existência, do destino Ex. </a:t>
            </a:r>
            <a:r>
              <a:rPr lang="pt-BR" dirty="0" err="1"/>
              <a:t>Sl</a:t>
            </a:r>
            <a:r>
              <a:rPr lang="pt-BR" dirty="0"/>
              <a:t> 119: um movimento espacial que pode ser “uma subida” para Deus.; </a:t>
            </a:r>
            <a:r>
              <a:rPr lang="pt-BR" dirty="0" err="1"/>
              <a:t>Sl</a:t>
            </a:r>
            <a:r>
              <a:rPr lang="pt-BR" dirty="0"/>
              <a:t> 16,10-11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Aspecto poético dos Salmos</a:t>
            </a:r>
            <a:br>
              <a:rPr lang="pt-BR" b="1" dirty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534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pt-BR" b="1" dirty="0"/>
              <a:t>Salmos acrósticos </a:t>
            </a:r>
            <a:r>
              <a:rPr lang="pt-BR" dirty="0"/>
              <a:t>(Salmos alfabéticos): Ex. </a:t>
            </a:r>
            <a:r>
              <a:rPr lang="pt-BR" dirty="0" err="1"/>
              <a:t>Sl</a:t>
            </a:r>
            <a:r>
              <a:rPr lang="pt-BR" dirty="0"/>
              <a:t> 118 dividido em 21 </a:t>
            </a:r>
            <a:r>
              <a:rPr lang="pt-BR" dirty="0" smtClean="0"/>
              <a:t>e </a:t>
            </a:r>
            <a:r>
              <a:rPr lang="pt-BR" dirty="0" err="1" smtClean="0"/>
              <a:t>strofes</a:t>
            </a:r>
            <a:r>
              <a:rPr lang="pt-BR" dirty="0"/>
              <a:t>, cada um há 8 versos, e cada estrofe começa com uma letra de alfabeto hebraico. Outros Ex. </a:t>
            </a:r>
            <a:r>
              <a:rPr lang="pt-BR" dirty="0" err="1"/>
              <a:t>Sl</a:t>
            </a:r>
            <a:r>
              <a:rPr lang="pt-BR" dirty="0"/>
              <a:t> 145 (21 versos e cada verso começa com uma letra alfabética); </a:t>
            </a:r>
            <a:r>
              <a:rPr lang="pt-BR" dirty="0" err="1"/>
              <a:t>Sl</a:t>
            </a:r>
            <a:r>
              <a:rPr lang="pt-BR" dirty="0"/>
              <a:t> 10, 25,34,37, 111, 112, 119 ,145 etc.</a:t>
            </a:r>
          </a:p>
          <a:p>
            <a:pPr fontAlgn="base"/>
            <a:endParaRPr lang="pt-BR" sz="1300" dirty="0"/>
          </a:p>
          <a:p>
            <a:pPr fontAlgn="base"/>
            <a:r>
              <a:rPr lang="pt-BR" b="1" dirty="0"/>
              <a:t>Salmos litúrgicos: </a:t>
            </a:r>
            <a:r>
              <a:rPr lang="pt-BR" dirty="0"/>
              <a:t>salmos de ingresso, comparáveis ao nosso “Ato penitencial”, contém temas como preparação, condição da alma para entrar no Templo de Deus Ex. </a:t>
            </a:r>
            <a:r>
              <a:rPr lang="pt-BR" dirty="0" err="1"/>
              <a:t>Sl</a:t>
            </a:r>
            <a:r>
              <a:rPr lang="pt-BR" dirty="0"/>
              <a:t> 15; </a:t>
            </a:r>
            <a:endParaRPr lang="pt-BR" dirty="0" smtClean="0"/>
          </a:p>
          <a:p>
            <a:pPr fontAlgn="base"/>
            <a:r>
              <a:rPr lang="pt-BR" b="1" dirty="0" smtClean="0"/>
              <a:t>Canto </a:t>
            </a:r>
            <a:r>
              <a:rPr lang="pt-BR" b="1" dirty="0"/>
              <a:t>processional</a:t>
            </a:r>
            <a:r>
              <a:rPr lang="pt-BR" dirty="0"/>
              <a:t> (</a:t>
            </a:r>
            <a:r>
              <a:rPr lang="pt-BR" dirty="0" err="1"/>
              <a:t>Sl</a:t>
            </a:r>
            <a:r>
              <a:rPr lang="pt-BR" dirty="0"/>
              <a:t> 95); </a:t>
            </a:r>
            <a:r>
              <a:rPr lang="pt-BR" dirty="0" err="1"/>
              <a:t>Sl</a:t>
            </a:r>
            <a:r>
              <a:rPr lang="pt-BR" dirty="0"/>
              <a:t> 50; 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Aspecto poético dos Salmos</a:t>
            </a:r>
            <a:br>
              <a:rPr lang="pt-BR" b="1" dirty="0">
                <a:solidFill>
                  <a:srgbClr val="C00000"/>
                </a:solidFill>
              </a:rPr>
            </a:br>
            <a:endParaRPr lang="pt-B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282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b="1" dirty="0"/>
              <a:t>Salmos históricos:</a:t>
            </a:r>
            <a:r>
              <a:rPr lang="pt-BR" dirty="0"/>
              <a:t>  o credo de Israel baseado na história da salvação Ex.  </a:t>
            </a:r>
            <a:r>
              <a:rPr lang="pt-BR" dirty="0" err="1"/>
              <a:t>Dt</a:t>
            </a:r>
            <a:r>
              <a:rPr lang="pt-BR" dirty="0"/>
              <a:t> 26, 5-9 (um pequeno credo histórico) e assim o </a:t>
            </a:r>
            <a:r>
              <a:rPr lang="pt-BR" dirty="0" err="1"/>
              <a:t>Sl</a:t>
            </a:r>
            <a:r>
              <a:rPr lang="pt-BR" dirty="0"/>
              <a:t> 78, 1-8.12-55; 65-72.</a:t>
            </a:r>
          </a:p>
          <a:p>
            <a:pPr fontAlgn="base"/>
            <a:r>
              <a:rPr lang="pt-BR" b="1" dirty="0"/>
              <a:t>Salmos de lamentação</a:t>
            </a:r>
            <a:r>
              <a:rPr lang="pt-BR" dirty="0"/>
              <a:t>: Podemos ver 5 seções dentro do saltério dos Salmos: </a:t>
            </a:r>
          </a:p>
          <a:p>
            <a:pPr fontAlgn="base"/>
            <a:r>
              <a:rPr lang="pt-BR" dirty="0" err="1"/>
              <a:t>Sl</a:t>
            </a:r>
            <a:r>
              <a:rPr lang="pt-BR" dirty="0"/>
              <a:t> 41-72: O sofrimento individual;</a:t>
            </a:r>
          </a:p>
          <a:p>
            <a:pPr fontAlgn="base"/>
            <a:r>
              <a:rPr lang="pt-BR" dirty="0" err="1"/>
              <a:t>Sl</a:t>
            </a:r>
            <a:r>
              <a:rPr lang="pt-BR" dirty="0"/>
              <a:t> 73-89: lamentação nacional;</a:t>
            </a:r>
          </a:p>
          <a:p>
            <a:r>
              <a:rPr lang="pt-BR" dirty="0" err="1"/>
              <a:t>Sl</a:t>
            </a:r>
            <a:r>
              <a:rPr lang="pt-BR" dirty="0"/>
              <a:t> 90-106: Salmos do Reino; 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685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ESTRUTURA DOS SALMOS</a:t>
            </a:r>
            <a:r>
              <a:rPr lang="pt-BR" dirty="0">
                <a:solidFill>
                  <a:srgbClr val="C00000"/>
                </a:solidFill>
              </a:rPr>
              <a:t/>
            </a:r>
            <a:br>
              <a:rPr lang="pt-BR" dirty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/>
              <a:t>A divisão dos redatores, </a:t>
            </a:r>
            <a:r>
              <a:rPr lang="pt-BR" b="1" dirty="0"/>
              <a:t>segundo o uso dos nomes de Deus:</a:t>
            </a:r>
            <a:endParaRPr lang="pt-BR" dirty="0"/>
          </a:p>
          <a:p>
            <a:pPr fontAlgn="base"/>
            <a:r>
              <a:rPr lang="pt-BR" dirty="0"/>
              <a:t>1-41: JAWEH, Senhor (1º grupo dravídico);  </a:t>
            </a:r>
            <a:endParaRPr lang="pt-BR" dirty="0" smtClean="0"/>
          </a:p>
          <a:p>
            <a:pPr fontAlgn="base"/>
            <a:r>
              <a:rPr lang="pt-BR" dirty="0" smtClean="0"/>
              <a:t>42-89 </a:t>
            </a:r>
            <a:r>
              <a:rPr lang="pt-BR" dirty="0"/>
              <a:t>“</a:t>
            </a:r>
            <a:r>
              <a:rPr lang="pt-BR" dirty="0" err="1"/>
              <a:t>Elohim</a:t>
            </a:r>
            <a:r>
              <a:rPr lang="pt-BR" dirty="0"/>
              <a:t>”: (2º grupo </a:t>
            </a:r>
            <a:r>
              <a:rPr lang="pt-BR" dirty="0" err="1"/>
              <a:t>davidico</a:t>
            </a:r>
            <a:r>
              <a:rPr lang="pt-BR" dirty="0"/>
              <a:t>,  parte dos Salmos dos filhos de </a:t>
            </a:r>
            <a:r>
              <a:rPr lang="pt-BR" dirty="0" err="1"/>
              <a:t>Coré</a:t>
            </a:r>
            <a:r>
              <a:rPr lang="pt-BR" dirty="0"/>
              <a:t> e o saltério de </a:t>
            </a:r>
            <a:r>
              <a:rPr lang="pt-BR" dirty="0" err="1"/>
              <a:t>Asaf</a:t>
            </a:r>
            <a:r>
              <a:rPr lang="pt-BR" dirty="0"/>
              <a:t>) e </a:t>
            </a:r>
            <a:endParaRPr lang="pt-BR" dirty="0" smtClean="0"/>
          </a:p>
          <a:p>
            <a:pPr fontAlgn="base"/>
            <a:r>
              <a:rPr lang="pt-BR" dirty="0" smtClean="0"/>
              <a:t>todo </a:t>
            </a:r>
            <a:r>
              <a:rPr lang="pt-BR" dirty="0"/>
              <a:t>o resto (</a:t>
            </a:r>
            <a:r>
              <a:rPr lang="pt-BR" dirty="0" err="1"/>
              <a:t>Sl</a:t>
            </a:r>
            <a:r>
              <a:rPr lang="pt-BR" dirty="0"/>
              <a:t> 90-150) é “</a:t>
            </a:r>
            <a:r>
              <a:rPr lang="pt-BR" dirty="0" err="1"/>
              <a:t>Jahvista</a:t>
            </a:r>
            <a:r>
              <a:rPr lang="pt-BR" dirty="0"/>
              <a:t>”, com exceção do </a:t>
            </a:r>
            <a:r>
              <a:rPr lang="pt-BR" dirty="0" err="1"/>
              <a:t>Sl</a:t>
            </a:r>
            <a:r>
              <a:rPr lang="pt-BR" dirty="0"/>
              <a:t> 108 (que combina com os dois Salmos “eloísta” 57 e 60). </a:t>
            </a:r>
          </a:p>
          <a:p>
            <a:pPr fontAlgn="base"/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273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pt-BR" b="1" dirty="0" smtClean="0"/>
              <a:t>À </a:t>
            </a:r>
            <a:r>
              <a:rPr lang="pt-BR" b="1" dirty="0"/>
              <a:t>imitação do Pentateuco, </a:t>
            </a:r>
            <a:r>
              <a:rPr lang="pt-BR" b="1" dirty="0" smtClean="0"/>
              <a:t>divide também em </a:t>
            </a:r>
            <a:r>
              <a:rPr lang="pt-BR" b="1" dirty="0"/>
              <a:t>5 livros</a:t>
            </a:r>
            <a:r>
              <a:rPr lang="pt-BR" dirty="0"/>
              <a:t> que </a:t>
            </a:r>
            <a:r>
              <a:rPr lang="pt-BR" dirty="0" smtClean="0"/>
              <a:t>são </a:t>
            </a:r>
            <a:r>
              <a:rPr lang="pt-BR" dirty="0"/>
              <a:t>separados por breves doxologias:</a:t>
            </a:r>
          </a:p>
          <a:p>
            <a:pPr fontAlgn="base"/>
            <a:r>
              <a:rPr lang="pt-BR" dirty="0"/>
              <a:t>41,14</a:t>
            </a:r>
          </a:p>
          <a:p>
            <a:pPr fontAlgn="base"/>
            <a:r>
              <a:rPr lang="pt-BR" dirty="0"/>
              <a:t>72,18-20</a:t>
            </a:r>
          </a:p>
          <a:p>
            <a:pPr fontAlgn="base"/>
            <a:r>
              <a:rPr lang="pt-BR" dirty="0"/>
              <a:t>89,52</a:t>
            </a:r>
          </a:p>
          <a:p>
            <a:pPr fontAlgn="base"/>
            <a:r>
              <a:rPr lang="pt-BR" dirty="0"/>
              <a:t>106,48</a:t>
            </a:r>
          </a:p>
          <a:p>
            <a:pPr fontAlgn="base"/>
            <a:r>
              <a:rPr lang="pt-BR" dirty="0"/>
              <a:t>150 (serve de longa doxologia final, ao passo que o </a:t>
            </a:r>
            <a:r>
              <a:rPr lang="pt-BR" dirty="0" err="1"/>
              <a:t>Sl</a:t>
            </a:r>
            <a:r>
              <a:rPr lang="pt-BR" dirty="0"/>
              <a:t> 1 é como que um prefácio pra dar inicio ao conjunto).</a:t>
            </a:r>
          </a:p>
          <a:p>
            <a:pPr fontAlgn="base"/>
            <a:r>
              <a:rPr lang="pt-BR" dirty="0"/>
              <a:t>O saltério grego conta 151 salmos e a antiga versão siríaca, 155. 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ESTRUTURA DOS SALMOS</a:t>
            </a:r>
            <a:r>
              <a:rPr lang="pt-BR" dirty="0">
                <a:solidFill>
                  <a:srgbClr val="C00000"/>
                </a:solidFill>
              </a:rPr>
              <a:t/>
            </a:r>
            <a:br>
              <a:rPr lang="pt-BR" dirty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33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/>
              <a:t>5 grandes comentários hermenêuticos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pt-BR" b="1" dirty="0" smtClean="0"/>
              <a:t>Histórico</a:t>
            </a:r>
            <a:r>
              <a:rPr lang="pt-BR" b="1" dirty="0"/>
              <a:t>: </a:t>
            </a:r>
            <a:r>
              <a:rPr lang="pt-BR" dirty="0"/>
              <a:t>Os Salmos quando referem a história do Povo de Israel;</a:t>
            </a:r>
          </a:p>
          <a:p>
            <a:pPr lvl="0" fontAlgn="base"/>
            <a:r>
              <a:rPr lang="pt-BR" b="1" dirty="0"/>
              <a:t>Profético: </a:t>
            </a:r>
            <a:r>
              <a:rPr lang="pt-BR" dirty="0"/>
              <a:t>Os Salmos lidos como “Cânticos do Servo”, como profecia de Cristo e da Igreja.</a:t>
            </a:r>
          </a:p>
          <a:p>
            <a:pPr lvl="0" fontAlgn="base"/>
            <a:r>
              <a:rPr lang="pt-BR" b="1" dirty="0"/>
              <a:t>Interpretação tipológica: </a:t>
            </a:r>
            <a:r>
              <a:rPr lang="pt-BR" dirty="0"/>
              <a:t>O que vem dito nos Salmos reenvia para o NT. Ex. o Salmista fala de </a:t>
            </a:r>
            <a:r>
              <a:rPr lang="pt-BR" dirty="0" err="1"/>
              <a:t>Davide</a:t>
            </a:r>
            <a:r>
              <a:rPr lang="pt-BR" dirty="0"/>
              <a:t>, mas reenvia para Cristo e ao NT ou a uma personagem do NT.</a:t>
            </a:r>
          </a:p>
          <a:p>
            <a:pPr lvl="0" fontAlgn="base"/>
            <a:r>
              <a:rPr lang="pt-BR" b="1" dirty="0"/>
              <a:t>Alegórica: </a:t>
            </a:r>
            <a:r>
              <a:rPr lang="pt-BR" dirty="0"/>
              <a:t>(</a:t>
            </a:r>
            <a:r>
              <a:rPr lang="pt-BR" i="1" dirty="0" err="1"/>
              <a:t>Origene</a:t>
            </a:r>
            <a:r>
              <a:rPr lang="pt-BR" i="1" dirty="0"/>
              <a:t>)</a:t>
            </a:r>
            <a:r>
              <a:rPr lang="pt-BR" dirty="0"/>
              <a:t>O que o salmista diz é simplesmente uma alegoria de Cristo. São símbolos da realidade neotestamentária (Ex. </a:t>
            </a:r>
            <a:r>
              <a:rPr lang="pt-BR" dirty="0" err="1"/>
              <a:t>sl</a:t>
            </a:r>
            <a:r>
              <a:rPr lang="pt-BR" dirty="0"/>
              <a:t> 1: a arvore plantada = a cruz</a:t>
            </a:r>
            <a:r>
              <a:rPr lang="pt-BR" i="1" dirty="0"/>
              <a:t>.) no entanto, a tipologia diz o sentido literal.</a:t>
            </a:r>
            <a:endParaRPr lang="pt-BR" dirty="0"/>
          </a:p>
          <a:p>
            <a:pPr lvl="0" fontAlgn="base"/>
            <a:r>
              <a:rPr lang="pt-BR" b="1" dirty="0" err="1"/>
              <a:t>Prospológica</a:t>
            </a:r>
            <a:r>
              <a:rPr lang="pt-BR" dirty="0"/>
              <a:t> (</a:t>
            </a:r>
            <a:r>
              <a:rPr lang="pt-BR" i="1" dirty="0"/>
              <a:t>S. Atanásio</a:t>
            </a:r>
            <a:r>
              <a:rPr lang="pt-BR" dirty="0"/>
              <a:t>): O salmista representa toda a humanidade, o Salmista não reza por si mesmo, mas em nome de toda a humanidade, em nome de Cristo.</a:t>
            </a:r>
          </a:p>
          <a:p>
            <a:r>
              <a:rPr lang="pt-BR" dirty="0" err="1"/>
              <a:t>Stº</a:t>
            </a:r>
            <a:r>
              <a:rPr lang="pt-BR" dirty="0"/>
              <a:t> Agostino dizia: Cristo reza por nós, com nós e em nós.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66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/>
          </a:bodyPr>
          <a:lstStyle/>
          <a:p>
            <a:r>
              <a:rPr lang="pt-BR" sz="4800" b="1" dirty="0">
                <a:solidFill>
                  <a:schemeClr val="accent3"/>
                </a:solidFill>
              </a:rPr>
              <a:t>A literatura sapiencial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4782272"/>
          </a:xfrm>
        </p:spPr>
        <p:txBody>
          <a:bodyPr>
            <a:noAutofit/>
          </a:bodyPr>
          <a:lstStyle/>
          <a:p>
            <a:r>
              <a:rPr lang="pt-BR" sz="3300" dirty="0" smtClean="0"/>
              <a:t>É cultivada </a:t>
            </a:r>
            <a:r>
              <a:rPr lang="pt-BR" sz="3300" dirty="0"/>
              <a:t>em todo o Próximo Oriente Antigo, sendo de destacar a Mesopotâmia (Assíria e Babilónia) e o </a:t>
            </a:r>
            <a:r>
              <a:rPr lang="pt-BR" sz="3300" dirty="0" smtClean="0"/>
              <a:t>Egito; </a:t>
            </a:r>
          </a:p>
          <a:p>
            <a:r>
              <a:rPr lang="pt-BR" sz="3300" dirty="0" smtClean="0"/>
              <a:t>Trata-se </a:t>
            </a:r>
            <a:r>
              <a:rPr lang="pt-BR" sz="3300" dirty="0"/>
              <a:t>de uma literatura profana e prática (não </a:t>
            </a:r>
            <a:r>
              <a:rPr lang="pt-BR" sz="3300" dirty="0" smtClean="0"/>
              <a:t>teórica);</a:t>
            </a:r>
          </a:p>
          <a:p>
            <a:r>
              <a:rPr lang="pt-BR" sz="3300" dirty="0" smtClean="0"/>
              <a:t> Há carácter </a:t>
            </a:r>
            <a:r>
              <a:rPr lang="pt-BR" sz="3300" dirty="0"/>
              <a:t>prático, a partir da experiência. </a:t>
            </a:r>
            <a:endParaRPr lang="pt-BR" sz="3300" dirty="0" smtClean="0"/>
          </a:p>
          <a:p>
            <a:r>
              <a:rPr lang="pt-BR" sz="3300" dirty="0" smtClean="0"/>
              <a:t>Era </a:t>
            </a:r>
            <a:r>
              <a:rPr lang="pt-BR" sz="3300" dirty="0"/>
              <a:t>uma arte de bem viver </a:t>
            </a:r>
            <a:r>
              <a:rPr lang="pt-BR" sz="3300" dirty="0" smtClean="0"/>
              <a:t> e um </a:t>
            </a:r>
            <a:r>
              <a:rPr lang="pt-BR" sz="3300" dirty="0"/>
              <a:t>sinal de boa educação</a:t>
            </a:r>
          </a:p>
        </p:txBody>
      </p:sp>
    </p:spTree>
    <p:extLst>
      <p:ext uri="{BB962C8B-B14F-4D97-AF65-F5344CB8AC3E}">
        <p14:creationId xmlns:p14="http://schemas.microsoft.com/office/powerpoint/2010/main" val="1348178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t-BR" b="1" dirty="0">
                <a:solidFill>
                  <a:srgbClr val="C00000"/>
                </a:solidFill>
              </a:rPr>
              <a:t>VALOR ESPIRITUAL: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Salmos lidos à  </a:t>
            </a:r>
            <a:r>
              <a:rPr lang="pt-BR" dirty="0"/>
              <a:t>luz do Cristo ressuscitado. </a:t>
            </a:r>
            <a:endParaRPr lang="pt-BR" dirty="0" smtClean="0"/>
          </a:p>
          <a:p>
            <a:r>
              <a:rPr lang="pt-BR" dirty="0" smtClean="0"/>
              <a:t>Na </a:t>
            </a:r>
            <a:r>
              <a:rPr lang="pt-BR" dirty="0"/>
              <a:t>recitação litúrgica cada salmo termina com a doxologia trinitária do Glória ao Pai, ao Filho e ao Espírito Santo.</a:t>
            </a:r>
          </a:p>
        </p:txBody>
      </p:sp>
    </p:spTree>
    <p:extLst>
      <p:ext uri="{BB962C8B-B14F-4D97-AF65-F5344CB8AC3E}">
        <p14:creationId xmlns:p14="http://schemas.microsoft.com/office/powerpoint/2010/main" val="1863359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07. CÂNTICO DOS CÂNTICOS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/>
          </a:bodyPr>
          <a:lstStyle/>
          <a:p>
            <a:r>
              <a:rPr lang="pt-BR" sz="2800" dirty="0"/>
              <a:t> </a:t>
            </a:r>
            <a:r>
              <a:rPr lang="pt-BR" sz="2800" b="1" dirty="0"/>
              <a:t>o cântico por excelência</a:t>
            </a:r>
            <a:r>
              <a:rPr lang="pt-BR" sz="2800" dirty="0"/>
              <a:t>, </a:t>
            </a:r>
            <a:endParaRPr lang="pt-BR" sz="2800" dirty="0" smtClean="0"/>
          </a:p>
          <a:p>
            <a:r>
              <a:rPr lang="pt-BR" sz="2800" dirty="0" smtClean="0"/>
              <a:t>o </a:t>
            </a:r>
            <a:r>
              <a:rPr lang="pt-BR" sz="2800" dirty="0"/>
              <a:t>mais belo cântico, celebra o amor mútuo de um Amado e de uma Amada, que se juntam e se perdem, se procuram e se encontram.</a:t>
            </a:r>
          </a:p>
        </p:txBody>
      </p:sp>
    </p:spTree>
    <p:extLst>
      <p:ext uri="{BB962C8B-B14F-4D97-AF65-F5344CB8AC3E}">
        <p14:creationId xmlns:p14="http://schemas.microsoft.com/office/powerpoint/2010/main" val="2635988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C00000"/>
                </a:solidFill>
              </a:rPr>
              <a:t>A interpretação alegórica 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 smtClean="0"/>
              <a:t> </a:t>
            </a:r>
            <a:r>
              <a:rPr lang="pt-BR" sz="2800" dirty="0"/>
              <a:t>O amor de Deus por povo Israel e o do povo por seu Deus são representados como as relações ente dois esposos. 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É </a:t>
            </a:r>
            <a:r>
              <a:rPr lang="pt-BR" sz="2800" dirty="0"/>
              <a:t>o tema da alegoria que os profetas longamente desenvolveram a partir de Oséias. 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49878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ESTRUTURA LITERÁRIA:</a:t>
            </a:r>
            <a:r>
              <a:rPr lang="pt-BR" dirty="0">
                <a:solidFill>
                  <a:srgbClr val="C00000"/>
                </a:solidFill>
              </a:rPr>
              <a:t/>
            </a:r>
            <a:br>
              <a:rPr lang="pt-BR" dirty="0">
                <a:solidFill>
                  <a:srgbClr val="C00000"/>
                </a:solidFill>
              </a:rPr>
            </a:b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Autofit/>
          </a:bodyPr>
          <a:lstStyle/>
          <a:p>
            <a:pPr fontAlgn="base"/>
            <a:r>
              <a:rPr lang="pt-BR" sz="2000" dirty="0"/>
              <a:t>É uma estrutura unitária. O tema de fundo é o amor e não o matrimônio. </a:t>
            </a:r>
          </a:p>
          <a:p>
            <a:pPr fontAlgn="base"/>
            <a:endParaRPr lang="pt-BR" sz="1000" dirty="0" smtClean="0"/>
          </a:p>
          <a:p>
            <a:pPr fontAlgn="base"/>
            <a:r>
              <a:rPr lang="pt-BR" sz="2000" b="1" dirty="0" smtClean="0"/>
              <a:t>1-2 </a:t>
            </a:r>
            <a:r>
              <a:rPr lang="pt-BR" sz="2000" b="1" dirty="0"/>
              <a:t>O Nascimento do amor, </a:t>
            </a:r>
            <a:r>
              <a:rPr lang="pt-BR" sz="2000" dirty="0"/>
              <a:t>3,6-5,1 o inicio e o fim do cântico com uma inclusão: “com razão se enamoram de ti</a:t>
            </a:r>
            <a:r>
              <a:rPr lang="pt-BR" sz="2000" dirty="0" smtClean="0"/>
              <a:t>...</a:t>
            </a:r>
          </a:p>
          <a:p>
            <a:pPr fontAlgn="base"/>
            <a:endParaRPr lang="pt-BR" sz="1050" dirty="0"/>
          </a:p>
          <a:p>
            <a:pPr fontAlgn="base"/>
            <a:r>
              <a:rPr lang="pt-BR" sz="2000" b="1" dirty="0"/>
              <a:t>3-5 o </a:t>
            </a:r>
            <a:r>
              <a:rPr lang="pt-BR" sz="2000" b="1" dirty="0" err="1"/>
              <a:t>Esílo</a:t>
            </a:r>
            <a:r>
              <a:rPr lang="pt-BR" sz="2000" b="1" dirty="0"/>
              <a:t> de amor</a:t>
            </a:r>
            <a:r>
              <a:rPr lang="pt-BR" sz="2000" dirty="0"/>
              <a:t>, um amor que se encontra na dificuldade </a:t>
            </a:r>
          </a:p>
          <a:p>
            <a:pPr fontAlgn="base"/>
            <a:r>
              <a:rPr lang="pt-BR" sz="2000" dirty="0"/>
              <a:t>6,4-8,7: Reencontro e a celebração do amor: (</a:t>
            </a:r>
            <a:r>
              <a:rPr lang="pt-BR" sz="2000" i="1" dirty="0"/>
              <a:t>coloca todo o conteúdo da </a:t>
            </a:r>
            <a:r>
              <a:rPr lang="pt-BR" sz="2000" i="1" dirty="0" err="1"/>
              <a:t>Bìblia</a:t>
            </a:r>
            <a:r>
              <a:rPr lang="pt-BR" sz="2000" i="1" dirty="0"/>
              <a:t>: a criação, pecado e redenção</a:t>
            </a:r>
            <a:r>
              <a:rPr lang="pt-BR" sz="2000" dirty="0" smtClean="0"/>
              <a:t>),</a:t>
            </a:r>
          </a:p>
          <a:p>
            <a:pPr fontAlgn="base"/>
            <a:endParaRPr lang="pt-BR" sz="1200" dirty="0"/>
          </a:p>
          <a:p>
            <a:pPr fontAlgn="base"/>
            <a:r>
              <a:rPr lang="pt-BR" sz="2000" b="1" dirty="0"/>
              <a:t>8,8 Conclusão (Epílogo):</a:t>
            </a:r>
            <a:r>
              <a:rPr lang="pt-BR" sz="2000" dirty="0"/>
              <a:t> retoma o tema inicial </a:t>
            </a:r>
            <a:r>
              <a:rPr lang="pt-BR" sz="2000" dirty="0" err="1"/>
              <a:t>Ct</a:t>
            </a:r>
            <a:r>
              <a:rPr lang="pt-BR" sz="2000" dirty="0"/>
              <a:t> 2, ou seja,  o Cântico não há um fim. </a:t>
            </a:r>
            <a:endParaRPr lang="pt-BR" sz="2000" dirty="0" smtClean="0"/>
          </a:p>
          <a:p>
            <a:pPr fontAlgn="base"/>
            <a:r>
              <a:rPr lang="pt-BR" sz="2000" dirty="0" smtClean="0"/>
              <a:t>Segundo </a:t>
            </a:r>
            <a:r>
              <a:rPr lang="pt-BR" sz="2000" dirty="0"/>
              <a:t>alguns </a:t>
            </a:r>
            <a:r>
              <a:rPr lang="pt-BR" sz="2000" dirty="0" err="1"/>
              <a:t>teólogs</a:t>
            </a:r>
            <a:r>
              <a:rPr lang="pt-BR" sz="2000" dirty="0"/>
              <a:t> , o </a:t>
            </a:r>
            <a:r>
              <a:rPr lang="pt-BR" sz="2000" dirty="0" smtClean="0"/>
              <a:t>amor </a:t>
            </a:r>
            <a:r>
              <a:rPr lang="pt-BR" sz="2000" dirty="0"/>
              <a:t>humano </a:t>
            </a:r>
            <a:r>
              <a:rPr lang="pt-BR" sz="2000" dirty="0" smtClean="0"/>
              <a:t> vivido e cantado como se fosse o </a:t>
            </a:r>
            <a:r>
              <a:rPr lang="pt-BR" sz="2000" dirty="0"/>
              <a:t>homem e </a:t>
            </a:r>
            <a:r>
              <a:rPr lang="pt-BR" sz="2000" dirty="0" smtClean="0"/>
              <a:t>a mulher antes </a:t>
            </a:r>
            <a:r>
              <a:rPr lang="pt-BR" sz="2000" dirty="0"/>
              <a:t>do </a:t>
            </a:r>
            <a:r>
              <a:rPr lang="pt-BR" sz="2000" dirty="0" smtClean="0"/>
              <a:t>pecado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52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Temas principais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pt-BR" dirty="0"/>
              <a:t>O tema do Corpo: O recíproco estupor e admiração. </a:t>
            </a:r>
            <a:endParaRPr lang="pt-BR" dirty="0" smtClean="0"/>
          </a:p>
          <a:p>
            <a:pPr lvl="0" fontAlgn="base"/>
            <a:r>
              <a:rPr lang="pt-BR" dirty="0" smtClean="0"/>
              <a:t>Do </a:t>
            </a:r>
            <a:r>
              <a:rPr lang="pt-BR" dirty="0"/>
              <a:t>ponto de vista do amor no quadro de Gêneses, da criação, podemos dizer que O </a:t>
            </a:r>
            <a:r>
              <a:rPr lang="pt-BR" dirty="0" err="1"/>
              <a:t>Ct</a:t>
            </a:r>
            <a:r>
              <a:rPr lang="pt-BR" dirty="0"/>
              <a:t> é uma recuperação de Gen. 3 trazendo  aqui  um amor redentor. </a:t>
            </a:r>
            <a:endParaRPr lang="pt-BR" dirty="0" smtClean="0"/>
          </a:p>
          <a:p>
            <a:pPr lvl="0" fontAlgn="base"/>
            <a:r>
              <a:rPr lang="pt-BR" dirty="0" smtClean="0"/>
              <a:t>A </a:t>
            </a:r>
            <a:r>
              <a:rPr lang="pt-BR" dirty="0"/>
              <a:t>diferencia de </a:t>
            </a:r>
            <a:r>
              <a:rPr lang="pt-BR" dirty="0" err="1"/>
              <a:t>Gen</a:t>
            </a:r>
            <a:r>
              <a:rPr lang="pt-BR" dirty="0"/>
              <a:t> 3, </a:t>
            </a:r>
            <a:r>
              <a:rPr lang="pt-BR" dirty="0" err="1"/>
              <a:t>Ct</a:t>
            </a:r>
            <a:r>
              <a:rPr lang="pt-BR" dirty="0"/>
              <a:t> apresenta o desejo, o olhar e o bramar  do homem e da mulher  no sentido positivo, é um “Eros redimido”. </a:t>
            </a:r>
            <a:endParaRPr lang="pt-BR" dirty="0" smtClean="0"/>
          </a:p>
          <a:p>
            <a:pPr lvl="0" fontAlgn="base"/>
            <a:r>
              <a:rPr lang="pt-BR" dirty="0" smtClean="0"/>
              <a:t>“</a:t>
            </a:r>
            <a:r>
              <a:rPr lang="pt-BR" dirty="0"/>
              <a:t>Este mistério é grande” dizia São Paulo </a:t>
            </a:r>
            <a:r>
              <a:rPr lang="pt-BR" dirty="0" err="1"/>
              <a:t>Ef</a:t>
            </a:r>
            <a:r>
              <a:rPr lang="pt-BR" dirty="0"/>
              <a:t>. 5. Somente cantando o amor humano podemos descobrir o amor divino. </a:t>
            </a:r>
          </a:p>
          <a:p>
            <a:r>
              <a:rPr lang="pt-BR" i="1" dirty="0"/>
              <a:t>Significado de macieira:</a:t>
            </a:r>
            <a:r>
              <a:rPr lang="pt-BR" dirty="0"/>
              <a:t> Debaixo da macieira = símbolo do amor sexual: “sob a macieira te despertei, lá onde tua mãe te concebeu” </a:t>
            </a:r>
            <a:r>
              <a:rPr lang="pt-BR" dirty="0" err="1"/>
              <a:t>Ct</a:t>
            </a:r>
            <a:r>
              <a:rPr lang="pt-BR" dirty="0"/>
              <a:t> 8,5 nasceu do sono (Gen. 2): o nosso amor existe, pois nascemos de um amor precedente, dos antepassados.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consumação acontece lá onde já ele foi concebido João Paulo II “ o amor que une o casal é de natureza espiritual e sensual  na sua totalidade” </a:t>
            </a:r>
            <a:r>
              <a:rPr lang="pt-BR" i="1" dirty="0"/>
              <a:t>Catequese 6/6/1984.</a:t>
            </a:r>
            <a:r>
              <a:rPr lang="pt-BR" dirty="0"/>
              <a:t> </a:t>
            </a:r>
            <a:endParaRPr lang="pt-BR" dirty="0" smtClean="0"/>
          </a:p>
          <a:p>
            <a:r>
              <a:rPr lang="pt-BR" dirty="0" smtClean="0"/>
              <a:t>Tobias </a:t>
            </a:r>
            <a:r>
              <a:rPr lang="pt-BR" dirty="0"/>
              <a:t>faz a oração “bendito sejas Senhor que criou o Adão e a Eva</a:t>
            </a:r>
            <a:r>
              <a:rPr lang="pt-BR" dirty="0" smtClean="0"/>
              <a:t>”.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9407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8, 6: </a:t>
            </a:r>
            <a:r>
              <a:rPr lang="pt-BR" b="1" dirty="0"/>
              <a:t>coloca-me como sinete </a:t>
            </a:r>
            <a:r>
              <a:rPr lang="pt-BR" dirty="0"/>
              <a:t>(selo) sobre teu </a:t>
            </a:r>
            <a:r>
              <a:rPr lang="pt-BR" i="1" dirty="0"/>
              <a:t>coração = sede da razão e da vontade</a:t>
            </a:r>
            <a:r>
              <a:rPr lang="pt-BR" dirty="0"/>
              <a:t>. (</a:t>
            </a:r>
            <a:r>
              <a:rPr lang="pt-BR" dirty="0" err="1"/>
              <a:t>Gen</a:t>
            </a:r>
            <a:r>
              <a:rPr lang="pt-BR" dirty="0"/>
              <a:t> 38)a mulher quer ser seu selo, sua carne, o selo serve para ser reconhecida, é a carteira da identidade. </a:t>
            </a:r>
            <a:endParaRPr lang="pt-BR" dirty="0" smtClean="0"/>
          </a:p>
          <a:p>
            <a:pPr fontAlgn="base"/>
            <a:r>
              <a:rPr lang="pt-BR" dirty="0"/>
              <a:t>“</a:t>
            </a:r>
            <a:r>
              <a:rPr lang="pt-BR" i="1" dirty="0"/>
              <a:t>O amor não se compra pois é dom gratuito, é dom de Deus” </a:t>
            </a:r>
            <a:r>
              <a:rPr lang="pt-BR" dirty="0"/>
              <a:t>(São Tomás de Aquino).</a:t>
            </a:r>
          </a:p>
          <a:p>
            <a:pPr fontAlgn="base"/>
            <a:r>
              <a:rPr lang="pt-BR" dirty="0"/>
              <a:t>O amor basta a si mesmo,  merece e recompensa. “</a:t>
            </a:r>
            <a:r>
              <a:rPr lang="pt-BR" i="1" dirty="0"/>
              <a:t>Eu amo porque amo, amo a fim de amar”</a:t>
            </a:r>
            <a:r>
              <a:rPr lang="pt-BR" dirty="0"/>
              <a:t> (São Bernardo de </a:t>
            </a:r>
            <a:r>
              <a:rPr lang="pt-BR" dirty="0" err="1"/>
              <a:t>Chiaravalle</a:t>
            </a:r>
            <a:r>
              <a:rPr lang="pt-BR" dirty="0"/>
              <a:t>). 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pt-BR" b="1" dirty="0" smtClean="0"/>
              <a:t>Temas principais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539255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Salomão, o autor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/>
          </a:bodyPr>
          <a:lstStyle/>
          <a:p>
            <a:r>
              <a:rPr lang="pt-BR" sz="3600" dirty="0"/>
              <a:t>1 Reis, 5,10: «A sabedoria de Salomão foi maior do que </a:t>
            </a:r>
            <a:r>
              <a:rPr lang="pt-BR" sz="3600" dirty="0" smtClean="0"/>
              <a:t> a </a:t>
            </a:r>
            <a:r>
              <a:rPr lang="pt-BR" sz="3600" dirty="0"/>
              <a:t>sabedoria de todos os filhos do Oriente e do que toda a sabedoria do </a:t>
            </a:r>
            <a:r>
              <a:rPr lang="pt-BR" sz="3600" dirty="0" smtClean="0"/>
              <a:t>Egito</a:t>
            </a:r>
            <a:r>
              <a:rPr lang="pt-BR" sz="3600" dirty="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3192591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4800" b="1" dirty="0" smtClean="0">
                <a:solidFill>
                  <a:schemeClr val="accent3"/>
                </a:solidFill>
              </a:rPr>
              <a:t>Livro de Jó</a:t>
            </a:r>
            <a:endParaRPr lang="pt-BR" sz="4800" b="1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91264" cy="5184576"/>
          </a:xfrm>
        </p:spPr>
        <p:txBody>
          <a:bodyPr>
            <a:normAutofit lnSpcReduction="10000"/>
          </a:bodyPr>
          <a:lstStyle/>
          <a:p>
            <a:r>
              <a:rPr lang="pt-BR" b="1" dirty="0" smtClean="0">
                <a:solidFill>
                  <a:schemeClr val="accent3"/>
                </a:solidFill>
              </a:rPr>
              <a:t>Narração </a:t>
            </a:r>
            <a:r>
              <a:rPr lang="pt-BR" b="1" dirty="0">
                <a:solidFill>
                  <a:schemeClr val="accent3"/>
                </a:solidFill>
              </a:rPr>
              <a:t>em </a:t>
            </a:r>
            <a:r>
              <a:rPr lang="pt-BR" b="1" dirty="0" smtClean="0">
                <a:solidFill>
                  <a:schemeClr val="accent3"/>
                </a:solidFill>
              </a:rPr>
              <a:t>prosa</a:t>
            </a:r>
            <a:r>
              <a:rPr lang="pt-BR" dirty="0">
                <a:solidFill>
                  <a:schemeClr val="accent3"/>
                </a:solidFill>
              </a:rPr>
              <a:t> </a:t>
            </a:r>
            <a:r>
              <a:rPr lang="pt-BR" dirty="0" smtClean="0"/>
              <a:t>(Prólogo)</a:t>
            </a:r>
            <a:endParaRPr lang="pt-BR" dirty="0"/>
          </a:p>
          <a:p>
            <a:pPr fontAlgn="base"/>
            <a:r>
              <a:rPr lang="pt-BR" i="1" dirty="0">
                <a:solidFill>
                  <a:schemeClr val="accent3"/>
                </a:solidFill>
              </a:rPr>
              <a:t>o corpo do </a:t>
            </a:r>
            <a:r>
              <a:rPr lang="pt-BR" i="1" dirty="0" smtClean="0">
                <a:solidFill>
                  <a:schemeClr val="accent3"/>
                </a:solidFill>
              </a:rPr>
              <a:t>livro em </a:t>
            </a:r>
            <a:r>
              <a:rPr lang="pt-BR" b="1" i="1" dirty="0" smtClean="0">
                <a:solidFill>
                  <a:schemeClr val="accent3"/>
                </a:solidFill>
              </a:rPr>
              <a:t>grande poético</a:t>
            </a:r>
            <a:r>
              <a:rPr lang="pt-BR" i="1" dirty="0" smtClean="0">
                <a:solidFill>
                  <a:schemeClr val="accent3"/>
                </a:solidFill>
              </a:rPr>
              <a:t>:(</a:t>
            </a:r>
            <a:r>
              <a:rPr lang="pt-BR" i="1" dirty="0" smtClean="0"/>
              <a:t>3 ciclos com  </a:t>
            </a:r>
            <a:r>
              <a:rPr lang="pt-BR" i="1" dirty="0" err="1" smtClean="0"/>
              <a:t>discuro</a:t>
            </a:r>
            <a:r>
              <a:rPr lang="pt-BR" i="1" dirty="0" smtClean="0"/>
              <a:t> de 3 amigos) </a:t>
            </a:r>
          </a:p>
          <a:p>
            <a:pPr fontAlgn="base"/>
            <a:r>
              <a:rPr lang="pt-BR" b="1" dirty="0" err="1" smtClean="0"/>
              <a:t>Elifaz</a:t>
            </a:r>
            <a:r>
              <a:rPr lang="pt-BR" b="1" dirty="0" smtClean="0"/>
              <a:t> (3-14)</a:t>
            </a:r>
            <a:endParaRPr lang="pt-BR" dirty="0"/>
          </a:p>
          <a:p>
            <a:r>
              <a:rPr lang="pt-BR" b="1" dirty="0" err="1" smtClean="0"/>
              <a:t>Sofar</a:t>
            </a:r>
            <a:r>
              <a:rPr lang="pt-BR" b="1" dirty="0" smtClean="0"/>
              <a:t> ( 15-21)</a:t>
            </a:r>
            <a:endParaRPr lang="pt-BR" dirty="0"/>
          </a:p>
          <a:p>
            <a:pPr fontAlgn="base"/>
            <a:r>
              <a:rPr lang="pt-BR" b="1" dirty="0" err="1"/>
              <a:t>Baldad</a:t>
            </a:r>
            <a:r>
              <a:rPr lang="pt-BR" dirty="0"/>
              <a:t> </a:t>
            </a:r>
            <a:r>
              <a:rPr lang="pt-BR" dirty="0" smtClean="0"/>
              <a:t>(22-27)</a:t>
            </a:r>
          </a:p>
          <a:p>
            <a:pPr marL="0" indent="0" fontAlgn="base">
              <a:buNone/>
            </a:pPr>
            <a:r>
              <a:rPr lang="pt-BR" dirty="0"/>
              <a:t>A</a:t>
            </a:r>
            <a:r>
              <a:rPr lang="pt-BR" dirty="0" smtClean="0"/>
              <a:t>to </a:t>
            </a:r>
            <a:r>
              <a:rPr lang="pt-BR" dirty="0"/>
              <a:t>de fé </a:t>
            </a:r>
            <a:r>
              <a:rPr lang="pt-BR" dirty="0" smtClean="0"/>
              <a:t>de Jó confessado </a:t>
            </a:r>
            <a:r>
              <a:rPr lang="pt-BR" dirty="0"/>
              <a:t>no cap</a:t>
            </a:r>
            <a:r>
              <a:rPr lang="pt-BR" b="1" dirty="0"/>
              <a:t>. 19 </a:t>
            </a:r>
            <a:r>
              <a:rPr lang="pt-BR" dirty="0"/>
              <a:t>e o protesto final de inocência do cap. </a:t>
            </a:r>
            <a:r>
              <a:rPr lang="pt-BR" b="1" dirty="0"/>
              <a:t>31</a:t>
            </a:r>
            <a:r>
              <a:rPr lang="pt-BR" b="1" dirty="0" smtClean="0"/>
              <a:t>.</a:t>
            </a:r>
          </a:p>
          <a:p>
            <a:pPr marL="0" indent="0" fontAlgn="base">
              <a:buNone/>
            </a:pPr>
            <a:r>
              <a:rPr lang="pt-BR" b="1" dirty="0" err="1"/>
              <a:t>Eliu</a:t>
            </a:r>
            <a:r>
              <a:rPr lang="pt-BR" dirty="0" smtClean="0"/>
              <a:t>, (32-37)</a:t>
            </a:r>
            <a:r>
              <a:rPr lang="pt-BR" dirty="0"/>
              <a:t> </a:t>
            </a:r>
            <a:r>
              <a:rPr lang="pt-BR" dirty="0" smtClean="0"/>
              <a:t> e 2 </a:t>
            </a:r>
            <a:r>
              <a:rPr lang="pt-BR" dirty="0"/>
              <a:t>Discursos de </a:t>
            </a:r>
            <a:r>
              <a:rPr lang="pt-BR" dirty="0" err="1" smtClean="0"/>
              <a:t>Jahweh</a:t>
            </a:r>
            <a:r>
              <a:rPr lang="pt-BR" dirty="0" smtClean="0"/>
              <a:t> 38-41</a:t>
            </a:r>
          </a:p>
          <a:p>
            <a:pPr marL="0" indent="0" fontAlgn="base">
              <a:buNone/>
            </a:pPr>
            <a:r>
              <a:rPr lang="pt-BR" dirty="0" smtClean="0"/>
              <a:t>Última resposta de Jó 42,1-6</a:t>
            </a:r>
            <a:endParaRPr lang="pt-BR" dirty="0"/>
          </a:p>
          <a:p>
            <a:pPr marL="0" indent="0" fontAlgn="base">
              <a:buNone/>
            </a:pPr>
            <a:r>
              <a:rPr lang="pt-BR" b="1" dirty="0" smtClean="0">
                <a:solidFill>
                  <a:schemeClr val="accent3"/>
                </a:solidFill>
              </a:rPr>
              <a:t>Epílogo </a:t>
            </a:r>
            <a:r>
              <a:rPr lang="pt-BR" b="1" dirty="0">
                <a:solidFill>
                  <a:schemeClr val="accent3"/>
                </a:solidFill>
              </a:rPr>
              <a:t>em </a:t>
            </a:r>
            <a:r>
              <a:rPr lang="pt-BR" b="1" dirty="0" smtClean="0">
                <a:solidFill>
                  <a:schemeClr val="accent3"/>
                </a:solidFill>
              </a:rPr>
              <a:t>prosa </a:t>
            </a:r>
            <a:r>
              <a:rPr lang="pt-BR" b="1" dirty="0" smtClean="0"/>
              <a:t>(42,7-17)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628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Temas principais: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 felicidade doa maus é de curta duração (</a:t>
            </a:r>
            <a:r>
              <a:rPr lang="pt-BR" dirty="0" err="1"/>
              <a:t>Sl</a:t>
            </a:r>
            <a:r>
              <a:rPr lang="pt-BR" dirty="0"/>
              <a:t> 37 e 73); “o </a:t>
            </a:r>
            <a:r>
              <a:rPr lang="pt-BR" dirty="0" smtClean="0"/>
              <a:t>infortúnio </a:t>
            </a:r>
            <a:r>
              <a:rPr lang="pt-BR" dirty="0"/>
              <a:t>dos justos prova sua virtude” </a:t>
            </a:r>
            <a:r>
              <a:rPr lang="pt-BR" dirty="0" err="1"/>
              <a:t>Gen</a:t>
            </a:r>
            <a:r>
              <a:rPr lang="pt-BR" dirty="0"/>
              <a:t> 22, </a:t>
            </a:r>
            <a:r>
              <a:rPr lang="pt-BR" dirty="0" smtClean="0"/>
              <a:t>12</a:t>
            </a:r>
          </a:p>
          <a:p>
            <a:r>
              <a:rPr lang="pt-BR" dirty="0"/>
              <a:t>À pergunta angustiante de Jó responderão os dois textos de Paulo: </a:t>
            </a:r>
            <a:endParaRPr lang="pt-BR" dirty="0" smtClean="0"/>
          </a:p>
          <a:p>
            <a:r>
              <a:rPr lang="pt-BR" dirty="0" smtClean="0"/>
              <a:t>“</a:t>
            </a:r>
            <a:r>
              <a:rPr lang="pt-BR" i="1" dirty="0"/>
              <a:t>Os sofrimentos do tempo presente não tem comparação com a glória que há de se revelar-se em nós</a:t>
            </a:r>
            <a:r>
              <a:rPr lang="pt-BR" dirty="0"/>
              <a:t>” (</a:t>
            </a:r>
            <a:r>
              <a:rPr lang="pt-BR" dirty="0" err="1"/>
              <a:t>Rm</a:t>
            </a:r>
            <a:r>
              <a:rPr lang="pt-BR" dirty="0"/>
              <a:t> 8,18) </a:t>
            </a:r>
            <a:r>
              <a:rPr lang="pt-BR" dirty="0" smtClean="0"/>
              <a:t>e</a:t>
            </a:r>
          </a:p>
          <a:p>
            <a:r>
              <a:rPr lang="pt-BR" dirty="0" smtClean="0"/>
              <a:t> </a:t>
            </a:r>
            <a:r>
              <a:rPr lang="pt-BR" dirty="0"/>
              <a:t>“</a:t>
            </a:r>
            <a:r>
              <a:rPr lang="pt-BR" i="1" dirty="0"/>
              <a:t>Completo em minha carne o que falta às tribulações de Cristo em favor de seu Corpo, que é a Igreja</a:t>
            </a:r>
            <a:r>
              <a:rPr lang="pt-BR" dirty="0"/>
              <a:t>” (Cl 1, 24).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5382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pPr lvl="0"/>
            <a:r>
              <a:rPr lang="pt-BR" b="1" dirty="0"/>
              <a:t>2.  PROVÉRBIOS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700808"/>
            <a:ext cx="835292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700" b="1" dirty="0"/>
              <a:t>Os provérbios são </a:t>
            </a:r>
            <a:r>
              <a:rPr lang="pt-BR" sz="3700" dirty="0"/>
              <a:t>ensinamentos deduzidos da experiência que o povo tem da vida, e </a:t>
            </a:r>
            <a:endParaRPr lang="pt-BR" sz="3700" dirty="0" smtClean="0"/>
          </a:p>
          <a:p>
            <a:r>
              <a:rPr lang="pt-BR" sz="3700" b="1" dirty="0" smtClean="0"/>
              <a:t>sua </a:t>
            </a:r>
            <a:r>
              <a:rPr lang="pt-BR" sz="3700" b="1" dirty="0"/>
              <a:t>finalidade </a:t>
            </a:r>
            <a:r>
              <a:rPr lang="pt-BR" sz="3700" dirty="0"/>
              <a:t>é instruir, esclarecendo situações de perplexidade e fornecendo orientações para a vida humana</a:t>
            </a:r>
            <a:r>
              <a:rPr lang="pt-BR" sz="3700" b="1" dirty="0"/>
              <a:t>, como as setas de uma estrada </a:t>
            </a:r>
            <a:r>
              <a:rPr lang="pt-BR" sz="3700" dirty="0"/>
              <a:t>(1,1-7)</a:t>
            </a:r>
            <a:r>
              <a:rPr lang="pt-BR" sz="3700" baseline="30000" dirty="0"/>
              <a:t>. </a:t>
            </a:r>
            <a:endParaRPr lang="pt-BR" sz="3700" dirty="0"/>
          </a:p>
        </p:txBody>
      </p:sp>
    </p:spTree>
    <p:extLst>
      <p:ext uri="{BB962C8B-B14F-4D97-AF65-F5344CB8AC3E}">
        <p14:creationId xmlns:p14="http://schemas.microsoft.com/office/powerpoint/2010/main" val="1751277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accent3"/>
                </a:solidFill>
              </a:rPr>
              <a:t>O Título</a:t>
            </a:r>
            <a:r>
              <a:rPr lang="pt-BR" sz="4000" b="1" dirty="0">
                <a:solidFill>
                  <a:schemeClr val="accent3"/>
                </a:solidFill>
              </a:rPr>
              <a:t> </a:t>
            </a:r>
            <a:r>
              <a:rPr lang="pt-BR" sz="4000" b="1" dirty="0" smtClean="0">
                <a:solidFill>
                  <a:schemeClr val="accent3"/>
                </a:solidFill>
              </a:rPr>
              <a:t>e Autor</a:t>
            </a:r>
            <a:endParaRPr lang="pt-BR" sz="4000" b="1" dirty="0">
              <a:solidFill>
                <a:schemeClr val="accent3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734744" cy="4572000"/>
          </a:xfrm>
        </p:spPr>
        <p:txBody>
          <a:bodyPr>
            <a:noAutofit/>
          </a:bodyPr>
          <a:lstStyle/>
          <a:p>
            <a:r>
              <a:rPr lang="pt-BR" sz="3600" dirty="0"/>
              <a:t>O título do livro </a:t>
            </a:r>
            <a:r>
              <a:rPr lang="pt-BR" sz="3600" dirty="0" smtClean="0"/>
              <a:t>"Provérbios de Salomão“, </a:t>
            </a:r>
            <a:r>
              <a:rPr lang="pt-BR" sz="3600" dirty="0" smtClean="0"/>
              <a:t>um </a:t>
            </a:r>
            <a:r>
              <a:rPr lang="pt-BR" sz="3600" dirty="0"/>
              <a:t>conjunto de palavras do primeiro verso do livro. </a:t>
            </a:r>
          </a:p>
          <a:p>
            <a:r>
              <a:rPr lang="pt-BR" sz="3600" b="1" dirty="0">
                <a:solidFill>
                  <a:schemeClr val="accent3"/>
                </a:solidFill>
                <a:hlinkClick r:id="rId2" tooltip="Salomão"/>
              </a:rPr>
              <a:t>Salomão</a:t>
            </a:r>
            <a:r>
              <a:rPr lang="pt-BR" sz="3600" b="1" dirty="0">
                <a:solidFill>
                  <a:schemeClr val="accent3"/>
                </a:solidFill>
              </a:rPr>
              <a:t> </a:t>
            </a:r>
            <a:r>
              <a:rPr lang="pt-BR" sz="2800" dirty="0"/>
              <a:t>aquele que escreveu a maior parte. </a:t>
            </a:r>
            <a:endParaRPr lang="pt-BR" sz="2800" dirty="0" smtClean="0"/>
          </a:p>
          <a:p>
            <a:r>
              <a:rPr lang="pt-BR" sz="3600" b="1" dirty="0" err="1" smtClean="0">
                <a:solidFill>
                  <a:schemeClr val="accent1">
                    <a:lumMod val="75000"/>
                  </a:schemeClr>
                </a:solidFill>
              </a:rPr>
              <a:t>Agur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pt-BR" sz="3600" b="1" dirty="0">
                <a:solidFill>
                  <a:schemeClr val="accent3"/>
                </a:solidFill>
              </a:rPr>
              <a:t> </a:t>
            </a:r>
            <a:r>
              <a:rPr lang="pt-BR" sz="3600" b="1" dirty="0" err="1">
                <a:solidFill>
                  <a:schemeClr val="accent3"/>
                </a:solidFill>
                <a:hlinkClick r:id="rId3" tooltip="Lemuel"/>
              </a:rPr>
              <a:t>Lemuel</a:t>
            </a:r>
            <a:r>
              <a:rPr lang="pt-BR" sz="3600" dirty="0"/>
              <a:t> </a:t>
            </a:r>
            <a:r>
              <a:rPr lang="pt-BR" sz="3200" dirty="0"/>
              <a:t>contribuíram nas últimas seções</a:t>
            </a:r>
            <a:r>
              <a:rPr lang="pt-BR" sz="3200" dirty="0" smtClean="0"/>
              <a:t>.</a:t>
            </a:r>
            <a:endParaRPr lang="pt-BR" sz="3600" dirty="0" smtClean="0"/>
          </a:p>
          <a:p>
            <a:pPr marL="0" indent="0">
              <a:buNone/>
            </a:pPr>
            <a:r>
              <a:rPr lang="pt-BR" sz="3600" dirty="0"/>
              <a:t>1Rs 5,12: </a:t>
            </a:r>
            <a:r>
              <a:rPr lang="pt-BR" sz="2800" dirty="0" smtClean="0">
                <a:solidFill>
                  <a:srgbClr val="C00000"/>
                </a:solidFill>
              </a:rPr>
              <a:t>“ Salomão pronunciou </a:t>
            </a:r>
            <a:r>
              <a:rPr lang="pt-BR" sz="2800" dirty="0">
                <a:solidFill>
                  <a:srgbClr val="C00000"/>
                </a:solidFill>
              </a:rPr>
              <a:t>três mil </a:t>
            </a:r>
            <a:r>
              <a:rPr lang="pt-BR" sz="2800" dirty="0" smtClean="0">
                <a:solidFill>
                  <a:srgbClr val="C00000"/>
                </a:solidFill>
              </a:rPr>
              <a:t>sentenças”</a:t>
            </a:r>
          </a:p>
          <a:p>
            <a:pPr marL="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61666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3. ECLESIASTES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12 capítulos, dividido em duas partes </a:t>
            </a:r>
            <a:endParaRPr lang="pt-BR" sz="3200" dirty="0" smtClean="0"/>
          </a:p>
          <a:p>
            <a:pPr marL="0" indent="0">
              <a:buNone/>
            </a:pPr>
            <a:r>
              <a:rPr lang="pt-BR" sz="3200" dirty="0" smtClean="0"/>
              <a:t>1-6 </a:t>
            </a:r>
            <a:r>
              <a:rPr lang="pt-BR" sz="3200" dirty="0"/>
              <a:t>e </a:t>
            </a:r>
            <a:r>
              <a:rPr lang="pt-BR" sz="3200" dirty="0" smtClean="0"/>
              <a:t>7-12 </a:t>
            </a:r>
          </a:p>
          <a:p>
            <a:r>
              <a:rPr lang="pt-BR" sz="3200" dirty="0" smtClean="0"/>
              <a:t>Título </a:t>
            </a:r>
            <a:r>
              <a:rPr lang="pt-BR" sz="3200" dirty="0"/>
              <a:t>“Palavras de </a:t>
            </a:r>
            <a:r>
              <a:rPr lang="pt-BR" sz="3200" dirty="0" err="1"/>
              <a:t>Coélet</a:t>
            </a:r>
            <a:r>
              <a:rPr lang="pt-BR" sz="3200" dirty="0"/>
              <a:t>, filho de </a:t>
            </a:r>
            <a:r>
              <a:rPr lang="pt-BR" sz="3200" dirty="0" err="1"/>
              <a:t>Daví</a:t>
            </a:r>
            <a:r>
              <a:rPr lang="pt-BR" sz="3200" dirty="0"/>
              <a:t>, rei em Jerusalém” 1,1. </a:t>
            </a:r>
            <a:endParaRPr lang="pt-BR" sz="3200" dirty="0" smtClean="0"/>
          </a:p>
          <a:p>
            <a:r>
              <a:rPr lang="pt-BR" sz="3200" dirty="0"/>
              <a:t>A palavra </a:t>
            </a:r>
            <a:r>
              <a:rPr lang="pt-BR" sz="3200" dirty="0" err="1"/>
              <a:t>Coélet</a:t>
            </a:r>
            <a:r>
              <a:rPr lang="pt-BR" sz="3200" dirty="0"/>
              <a:t> </a:t>
            </a:r>
            <a:r>
              <a:rPr lang="pt-BR" sz="3200" dirty="0" smtClean="0"/>
              <a:t>(1,2.12</a:t>
            </a:r>
            <a:r>
              <a:rPr lang="pt-BR" sz="3200" dirty="0"/>
              <a:t>; 7,27; 12,8-10) não é um nome próprio, e sim um substantivo comum usado para dizer “</a:t>
            </a:r>
            <a:r>
              <a:rPr lang="pt-BR" sz="3200" b="1" dirty="0">
                <a:solidFill>
                  <a:srgbClr val="C00000"/>
                </a:solidFill>
              </a:rPr>
              <a:t>o pregador” da assembleia.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95003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186</TotalTime>
  <Words>2215</Words>
  <Application>Microsoft Office PowerPoint</Application>
  <PresentationFormat>Apresentação na tela (4:3)</PresentationFormat>
  <Paragraphs>194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Cívico</vt:lpstr>
      <vt:lpstr>LIVROS SAPIENCIAIS </vt:lpstr>
      <vt:lpstr>LIVROS SAPIENCIAIS  </vt:lpstr>
      <vt:lpstr>A literatura sapiencial </vt:lpstr>
      <vt:lpstr>Salomão, o autor</vt:lpstr>
      <vt:lpstr>Livro de Jó</vt:lpstr>
      <vt:lpstr>Temas principais:</vt:lpstr>
      <vt:lpstr>2.  PROVÉRBIOS </vt:lpstr>
      <vt:lpstr>O Título e Autor</vt:lpstr>
      <vt:lpstr>3. ECLESIASTES</vt:lpstr>
      <vt:lpstr>Tema principal</vt:lpstr>
      <vt:lpstr>Apresentação do PowerPoint</vt:lpstr>
      <vt:lpstr>4. ECLESIÁSTICO ou Sirácida</vt:lpstr>
      <vt:lpstr>Apresentação do PowerPoint</vt:lpstr>
      <vt:lpstr>5.  SABEDORIA</vt:lpstr>
      <vt:lpstr>    ESTRUTURA DO LIVRO: </vt:lpstr>
      <vt:lpstr>CONTEÚDOS E TEMAS PRINCIPAIS: </vt:lpstr>
      <vt:lpstr>6. SALMOS</vt:lpstr>
      <vt:lpstr>Autores</vt:lpstr>
      <vt:lpstr>ENUMERAÇÃO: Do Sl 10  Sl 148,  a numeração da bíblia hebraica está uma unidade na frente da numeração da Bíblia grega       e da vulgata, que reúnem  os Sl 9 e 10 e os Sl 114 e 115, mas dividem em dois os Sl 116 e 117. </vt:lpstr>
      <vt:lpstr>TÍTULOS: </vt:lpstr>
      <vt:lpstr>GÊNEROS LITERÁRIOS: </vt:lpstr>
      <vt:lpstr>Aspecto poético dos Salmos </vt:lpstr>
      <vt:lpstr>Aspecto poético dos Salmos </vt:lpstr>
      <vt:lpstr>Aspecto poético dos Salmos </vt:lpstr>
      <vt:lpstr>Aspecto poético dos Salmos </vt:lpstr>
      <vt:lpstr>Apresentação do PowerPoint</vt:lpstr>
      <vt:lpstr>ESTRUTURA DOS SALMOS </vt:lpstr>
      <vt:lpstr>ESTRUTURA DOS SALMOS </vt:lpstr>
      <vt:lpstr>5 grandes comentários hermenêuticos</vt:lpstr>
      <vt:lpstr>VALOR ESPIRITUAL:</vt:lpstr>
      <vt:lpstr>07. CÂNTICO DOS CÂNTICOS</vt:lpstr>
      <vt:lpstr>A interpretação alegórica </vt:lpstr>
      <vt:lpstr>ESTRUTURA LITERÁRIA: </vt:lpstr>
      <vt:lpstr>Temas principais</vt:lpstr>
      <vt:lpstr>Temas principais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16</cp:revision>
  <dcterms:created xsi:type="dcterms:W3CDTF">2015-04-09T22:24:42Z</dcterms:created>
  <dcterms:modified xsi:type="dcterms:W3CDTF">2015-04-10T01:31:16Z</dcterms:modified>
</cp:coreProperties>
</file>