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3" r:id="rId4"/>
    <p:sldId id="265" r:id="rId5"/>
    <p:sldId id="264" r:id="rId6"/>
    <p:sldId id="268" r:id="rId7"/>
    <p:sldId id="269" r:id="rId8"/>
    <p:sldId id="270" r:id="rId9"/>
    <p:sldId id="267" r:id="rId10"/>
    <p:sldId id="272" r:id="rId11"/>
    <p:sldId id="259" r:id="rId12"/>
    <p:sldId id="256" r:id="rId13"/>
    <p:sldId id="271" r:id="rId14"/>
    <p:sldId id="257" r:id="rId15"/>
    <p:sldId id="258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9E09-E098-4CCA-85D2-B46D2C3F0C8C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FE2-958C-43BA-B8A7-158723CE3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74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9E09-E098-4CCA-85D2-B46D2C3F0C8C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FE2-958C-43BA-B8A7-158723CE3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76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9E09-E098-4CCA-85D2-B46D2C3F0C8C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FE2-958C-43BA-B8A7-158723CE3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0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9E09-E098-4CCA-85D2-B46D2C3F0C8C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FE2-958C-43BA-B8A7-158723CE3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91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9E09-E098-4CCA-85D2-B46D2C3F0C8C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FE2-958C-43BA-B8A7-158723CE3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79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9E09-E098-4CCA-85D2-B46D2C3F0C8C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FE2-958C-43BA-B8A7-158723CE3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38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9E09-E098-4CCA-85D2-B46D2C3F0C8C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FE2-958C-43BA-B8A7-158723CE3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94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9E09-E098-4CCA-85D2-B46D2C3F0C8C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FE2-958C-43BA-B8A7-158723CE3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487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9E09-E098-4CCA-85D2-B46D2C3F0C8C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FE2-958C-43BA-B8A7-158723CE3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7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9E09-E098-4CCA-85D2-B46D2C3F0C8C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FE2-958C-43BA-B8A7-158723CE3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19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9E09-E098-4CCA-85D2-B46D2C3F0C8C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FE2-958C-43BA-B8A7-158723CE3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59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79E09-E098-4CCA-85D2-B46D2C3F0C8C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BBFE2-958C-43BA-B8A7-158723CE34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55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9064"/>
            <a:ext cx="7868992" cy="884126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GÊNESIS 1-11</a:t>
            </a:r>
            <a:endParaRPr lang="pt-BR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668" y="1300766"/>
            <a:ext cx="7175319" cy="4579982"/>
          </a:xfrm>
        </p:spPr>
        <p:txBody>
          <a:bodyPr/>
          <a:lstStyle/>
          <a:p>
            <a:r>
              <a:rPr lang="pt-BR" b="1" dirty="0" smtClean="0"/>
              <a:t>As escolas da Sagrada Escritura do AT (</a:t>
            </a:r>
            <a:r>
              <a:rPr lang="pt-BR" b="1" dirty="0" err="1"/>
              <a:t>Y</a:t>
            </a:r>
            <a:r>
              <a:rPr lang="pt-BR" b="1" dirty="0" err="1" smtClean="0"/>
              <a:t>ahwista</a:t>
            </a:r>
            <a:r>
              <a:rPr lang="pt-BR" b="1" dirty="0" smtClean="0"/>
              <a:t>, </a:t>
            </a:r>
            <a:r>
              <a:rPr lang="pt-BR" b="1" dirty="0" err="1" smtClean="0"/>
              <a:t>Eloista</a:t>
            </a:r>
            <a:r>
              <a:rPr lang="pt-BR" b="1" dirty="0" smtClean="0"/>
              <a:t>, Deuteronomista e Sacerdotal)</a:t>
            </a:r>
          </a:p>
          <a:p>
            <a:r>
              <a:rPr lang="pt-BR" b="1" dirty="0" smtClean="0"/>
              <a:t>O </a:t>
            </a:r>
            <a:r>
              <a:rPr lang="pt-BR" b="1" dirty="0"/>
              <a:t>contexto dos primeiros 11 capítulos de </a:t>
            </a:r>
            <a:r>
              <a:rPr lang="pt-BR" b="1" dirty="0" smtClean="0"/>
              <a:t>Gênesis</a:t>
            </a:r>
          </a:p>
          <a:p>
            <a:r>
              <a:rPr lang="pt-BR" b="1" dirty="0" err="1" smtClean="0"/>
              <a:t>Yahwista</a:t>
            </a:r>
            <a:r>
              <a:rPr lang="pt-BR" b="1" dirty="0" smtClean="0"/>
              <a:t>: A Terra dom gratuito de Deus! </a:t>
            </a:r>
            <a:r>
              <a:rPr lang="pt-BR" b="1" dirty="0" err="1" smtClean="0"/>
              <a:t>Js</a:t>
            </a:r>
            <a:r>
              <a:rPr lang="pt-BR" b="1" dirty="0" smtClean="0"/>
              <a:t> </a:t>
            </a:r>
            <a:r>
              <a:rPr lang="pt-BR" b="1" dirty="0"/>
              <a:t>1,3  </a:t>
            </a:r>
            <a:r>
              <a:rPr lang="pt-BR" b="1" dirty="0" smtClean="0"/>
              <a:t>“Tomareis </a:t>
            </a:r>
            <a:r>
              <a:rPr lang="pt-BR" b="1" dirty="0"/>
              <a:t>posse do seu solo, que eu mesmo vos dou por possessão, uma terra que mana leite e mel. Eu, </a:t>
            </a:r>
            <a:r>
              <a:rPr lang="pt-BR" b="1" dirty="0" err="1"/>
              <a:t>Iahweh</a:t>
            </a:r>
            <a:r>
              <a:rPr lang="pt-BR" b="1" dirty="0"/>
              <a:t>, vosso Deus, vos separei desses </a:t>
            </a:r>
            <a:r>
              <a:rPr lang="pt-BR" b="1" dirty="0" smtClean="0"/>
              <a:t>povos” .</a:t>
            </a:r>
            <a:r>
              <a:rPr lang="pt-BR" b="1" dirty="0" err="1"/>
              <a:t>Lv</a:t>
            </a:r>
            <a:r>
              <a:rPr lang="pt-BR" b="1" dirty="0"/>
              <a:t> </a:t>
            </a:r>
            <a:r>
              <a:rPr lang="pt-BR" b="1" dirty="0" smtClean="0"/>
              <a:t>20,24</a:t>
            </a:r>
            <a:endParaRPr lang="pt-BR" dirty="0"/>
          </a:p>
        </p:txBody>
      </p:sp>
      <p:pic>
        <p:nvPicPr>
          <p:cNvPr id="4" name="Picture 2" descr="https://www.ultimato.com.br/image/atualiza_home/principal/destaques/2017/02_Fev/Mapas-biblicos-eber%20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987" y="159064"/>
            <a:ext cx="4671054" cy="667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90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omilia | A Anunciação a São José (4.º Domingo do Advento) 640: 18/12/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Homilia | A Anunciação a São José (4.º Domingo do Advento) 640: 18/12/2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2" name="Picture 6" descr="Imagem Sacra Em Resina De São José Dormind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98" b="38704"/>
          <a:stretch/>
        </p:blipFill>
        <p:spPr bwMode="auto">
          <a:xfrm>
            <a:off x="7418188" y="4167242"/>
            <a:ext cx="4647125" cy="140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 segunda Eva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772" y="160336"/>
            <a:ext cx="5342542" cy="400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178632"/>
            <a:ext cx="67227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 criação da mulher enquanto </a:t>
            </a:r>
            <a:r>
              <a:rPr lang="pt-BR" sz="2400" dirty="0">
                <a:solidFill>
                  <a:srgbClr val="FF0000"/>
                </a:solidFill>
              </a:rPr>
              <a:t>o</a:t>
            </a:r>
            <a:r>
              <a:rPr lang="pt-BR" sz="2400" dirty="0"/>
              <a:t> </a:t>
            </a:r>
            <a:r>
              <a:rPr lang="pt-BR" sz="2400" b="1" dirty="0">
                <a:solidFill>
                  <a:srgbClr val="FF0000"/>
                </a:solidFill>
              </a:rPr>
              <a:t>homem dorme</a:t>
            </a:r>
            <a:r>
              <a:rPr lang="pt-BR" sz="2400" b="1" dirty="0" smtClean="0">
                <a:solidFill>
                  <a:srgbClr val="FF0000"/>
                </a:solidFill>
              </a:rPr>
              <a:t>**</a:t>
            </a:r>
            <a:endParaRPr lang="pt-BR" sz="1200" b="1" dirty="0" smtClean="0"/>
          </a:p>
          <a:p>
            <a:r>
              <a:rPr lang="pt-BR" sz="2400" b="1" dirty="0" smtClean="0"/>
              <a:t>Deus </a:t>
            </a:r>
            <a:r>
              <a:rPr lang="pt-BR" sz="2400" b="1" dirty="0" smtClean="0"/>
              <a:t>age enquanto o homem dorme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A </a:t>
            </a:r>
            <a:r>
              <a:rPr lang="pt-BR" sz="2400" b="1" dirty="0" smtClean="0">
                <a:solidFill>
                  <a:srgbClr val="FF0000"/>
                </a:solidFill>
              </a:rPr>
              <a:t>parábola </a:t>
            </a:r>
            <a:r>
              <a:rPr lang="pt-BR" sz="2400" b="1" dirty="0">
                <a:solidFill>
                  <a:srgbClr val="FF0000"/>
                </a:solidFill>
              </a:rPr>
              <a:t>da semente que germina por si </a:t>
            </a:r>
            <a:r>
              <a:rPr lang="pt-BR" sz="2400" b="1" dirty="0" smtClean="0">
                <a:solidFill>
                  <a:srgbClr val="FF0000"/>
                </a:solidFill>
              </a:rPr>
              <a:t>só </a:t>
            </a:r>
            <a:r>
              <a:rPr lang="pt-BR" sz="2400" b="1" dirty="0" smtClean="0">
                <a:solidFill>
                  <a:srgbClr val="FF0000"/>
                </a:solidFill>
              </a:rPr>
              <a:t>(</a:t>
            </a:r>
            <a:r>
              <a:rPr lang="pt-BR" sz="2400" b="1" dirty="0" smtClean="0">
                <a:solidFill>
                  <a:srgbClr val="FF0000"/>
                </a:solidFill>
              </a:rPr>
              <a:t>Mc 4,26-27)</a:t>
            </a:r>
            <a:endParaRPr lang="pt-BR" sz="2400" b="1" dirty="0">
              <a:solidFill>
                <a:srgbClr val="FF0000"/>
              </a:solidFill>
            </a:endParaRPr>
          </a:p>
          <a:p>
            <a:endParaRPr lang="pt-BR" sz="1200" b="1" dirty="0" smtClean="0">
              <a:solidFill>
                <a:srgbClr val="FF0000"/>
              </a:solidFill>
            </a:endParaRPr>
          </a:p>
          <a:p>
            <a:r>
              <a:rPr lang="pt-BR" sz="2400" b="1" dirty="0" smtClean="0"/>
              <a:t>“O </a:t>
            </a:r>
            <a:r>
              <a:rPr lang="pt-BR" sz="2400" b="1" dirty="0"/>
              <a:t>Reino de Deus é como um homem que lançou a semente na </a:t>
            </a:r>
            <a:r>
              <a:rPr lang="pt-BR" sz="2400" b="1" dirty="0" smtClean="0"/>
              <a:t>terra</a:t>
            </a:r>
            <a:r>
              <a:rPr lang="pt-BR" sz="2400" b="1" dirty="0" smtClean="0"/>
              <a:t>: ele </a:t>
            </a:r>
            <a:r>
              <a:rPr lang="pt-BR" sz="2400" b="1" dirty="0"/>
              <a:t>dorme e acorda, de noite e de dia, mas a semente germina e cresce, sem que ele saiba </a:t>
            </a:r>
            <a:r>
              <a:rPr lang="pt-BR" sz="2400" b="1" dirty="0" smtClean="0"/>
              <a:t>como. A </a:t>
            </a:r>
            <a:r>
              <a:rPr lang="pt-BR" sz="2400" b="1" dirty="0"/>
              <a:t>terra por si mesma produz fruto: primeiro a erva, depois a espiga e, por fim, a espiga cheia de </a:t>
            </a:r>
            <a:r>
              <a:rPr lang="pt-BR" sz="2400" b="1" dirty="0" smtClean="0"/>
              <a:t>grãos”.</a:t>
            </a:r>
            <a:endParaRPr lang="pt-BR" sz="2400" b="1" dirty="0"/>
          </a:p>
        </p:txBody>
      </p:sp>
      <p:sp>
        <p:nvSpPr>
          <p:cNvPr id="2" name="Retângulo 1"/>
          <p:cNvSpPr/>
          <p:nvPr/>
        </p:nvSpPr>
        <p:spPr>
          <a:xfrm>
            <a:off x="155574" y="4319644"/>
            <a:ext cx="7365688" cy="19082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33CC"/>
                </a:solidFill>
              </a:rPr>
              <a:t>Não é bom que ele esteja sozinho </a:t>
            </a:r>
            <a:r>
              <a:rPr lang="pt-BR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"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Esta, sim, é osso de meus ossos e carne de minha carne! Ela será chamada 'mulher', porque foi tirada do </a:t>
            </a:r>
            <a:r>
              <a:rPr lang="pt-BR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homem! </a:t>
            </a:r>
            <a:r>
              <a:rPr lang="pt-BR" sz="2000" b="1" dirty="0" smtClean="0">
                <a:solidFill>
                  <a:srgbClr val="0033CC"/>
                </a:solidFill>
                <a:latin typeface="Arial Black" panose="020B0A04020102020204" pitchFamily="34" charset="0"/>
              </a:rPr>
              <a:t>De </a:t>
            </a:r>
            <a:r>
              <a:rPr lang="pt-BR" sz="2000" b="1" dirty="0" err="1">
                <a:solidFill>
                  <a:srgbClr val="0033CC"/>
                </a:solidFill>
                <a:latin typeface="Arial Black" panose="020B0A04020102020204" pitchFamily="34" charset="0"/>
              </a:rPr>
              <a:t>ish</a:t>
            </a:r>
            <a:r>
              <a:rPr lang="pt-BR" sz="2000" b="1" dirty="0">
                <a:solidFill>
                  <a:srgbClr val="0033CC"/>
                </a:solidFill>
                <a:latin typeface="Arial Black" panose="020B0A04020102020204" pitchFamily="34" charset="0"/>
              </a:rPr>
              <a:t> </a:t>
            </a:r>
            <a:r>
              <a:rPr lang="pt-BR" sz="2000" b="1" dirty="0" smtClean="0">
                <a:solidFill>
                  <a:srgbClr val="0033CC"/>
                </a:solidFill>
                <a:latin typeface="Arial Black" panose="020B0A04020102020204" pitchFamily="34" charset="0"/>
              </a:rPr>
              <a:t>nasce </a:t>
            </a:r>
            <a:r>
              <a:rPr lang="pt-BR" sz="2000" b="1" dirty="0" err="1">
                <a:solidFill>
                  <a:srgbClr val="0033CC"/>
                </a:solidFill>
                <a:latin typeface="Arial Black" panose="020B0A04020102020204" pitchFamily="34" charset="0"/>
              </a:rPr>
              <a:t>Isha</a:t>
            </a:r>
            <a:r>
              <a:rPr lang="pt-BR" sz="2000" b="1" dirty="0">
                <a:solidFill>
                  <a:srgbClr val="0033CC"/>
                </a:solidFill>
                <a:latin typeface="Arial Black" panose="020B0A04020102020204" pitchFamily="34" charset="0"/>
              </a:rPr>
              <a:t> </a:t>
            </a:r>
            <a:r>
              <a:rPr lang="pt-BR" sz="2000" dirty="0" smtClean="0">
                <a:solidFill>
                  <a:srgbClr val="0033CC"/>
                </a:solidFill>
                <a:latin typeface="Arial Black" panose="020B0A04020102020204" pitchFamily="34" charset="0"/>
              </a:rPr>
              <a:t> </a:t>
            </a:r>
            <a:endParaRPr lang="pt-BR" sz="2000" b="1" dirty="0" smtClean="0">
              <a:solidFill>
                <a:srgbClr val="0033CC"/>
              </a:solidFill>
              <a:latin typeface="Arial Black" panose="020B0A04020102020204" pitchFamily="34" charset="0"/>
            </a:endParaRPr>
          </a:p>
          <a:p>
            <a:endParaRPr lang="pt-BR" sz="11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Por 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isso um homem </a:t>
            </a:r>
            <a:r>
              <a:rPr lang="pt-BR" sz="2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deixa seu pai e sua mãe, 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se une à sua mulher, e eles se tornam uma só carne</a:t>
            </a:r>
            <a:endParaRPr lang="pt-BR" sz="2000" b="1" dirty="0"/>
          </a:p>
        </p:txBody>
      </p:sp>
      <p:sp>
        <p:nvSpPr>
          <p:cNvPr id="3" name="Retângulo 2"/>
          <p:cNvSpPr/>
          <p:nvPr/>
        </p:nvSpPr>
        <p:spPr>
          <a:xfrm>
            <a:off x="155574" y="6118651"/>
            <a:ext cx="1190973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33CC"/>
                </a:solidFill>
              </a:rPr>
              <a:t>“Os dois estavam nus, o homem e sua mulher, e não se envergonhavam” (v. 25) </a:t>
            </a:r>
          </a:p>
        </p:txBody>
      </p:sp>
    </p:spTree>
    <p:extLst>
      <p:ext uri="{BB962C8B-B14F-4D97-AF65-F5344CB8AC3E}">
        <p14:creationId xmlns:p14="http://schemas.microsoft.com/office/powerpoint/2010/main" val="984301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cancaonova.com/cnimages/canais/uploads/sites/6/2001/08/formacao_como-seria-a-vida-humana-sem-o-pecado-original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6" b="5690"/>
          <a:stretch/>
        </p:blipFill>
        <p:spPr bwMode="auto">
          <a:xfrm>
            <a:off x="518466" y="0"/>
            <a:ext cx="100347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6253" y="0"/>
            <a:ext cx="100347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Gn</a:t>
            </a:r>
            <a:r>
              <a:rPr lang="pt-BR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3: O PECADO ORIGINAL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Texto da R</a:t>
            </a:r>
            <a:r>
              <a:rPr lang="pt-BR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edação </a:t>
            </a:r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Deuteronomista </a:t>
            </a:r>
            <a:endParaRPr lang="pt-BR" sz="28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pt-BR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091880" y="3152001"/>
            <a:ext cx="2113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 Black" panose="020B0A04020102020204" pitchFamily="34" charset="0"/>
              </a:rPr>
              <a:t>A raiz de todos os pecados no sentido ontológico e existencial </a:t>
            </a:r>
          </a:p>
          <a:p>
            <a:pPr algn="ctr"/>
            <a:r>
              <a:rPr lang="pt-BR" b="1" dirty="0" smtClean="0">
                <a:latin typeface="Arial Black" panose="020B0A04020102020204" pitchFamily="34" charset="0"/>
              </a:rPr>
              <a:t>e não cronológico nem histórico</a:t>
            </a:r>
            <a:endParaRPr lang="pt-BR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12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45110"/>
              </p:ext>
            </p:extLst>
          </p:nvPr>
        </p:nvGraphicFramePr>
        <p:xfrm>
          <a:off x="103030" y="128789"/>
          <a:ext cx="11907738" cy="6604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357"/>
                <a:gridCol w="2983761"/>
                <a:gridCol w="2289457"/>
                <a:gridCol w="3466163"/>
              </a:tblGrid>
              <a:tr h="1126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Ciência/psicanálise (Freud</a:t>
                      </a: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rtik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dirty="0" smtClean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 </a:t>
                      </a:r>
                      <a:r>
                        <a:rPr lang="pt-BR" sz="2800" dirty="0" err="1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Jo</a:t>
                      </a: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2,16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Kartik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dirty="0" smtClean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err="1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Gn</a:t>
                      </a:r>
                      <a:r>
                        <a:rPr lang="pt-BR" sz="28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Kartik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dirty="0" smtClean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err="1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Mt</a:t>
                      </a:r>
                      <a:r>
                        <a:rPr lang="pt-BR" sz="28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Kartika"/>
                      </a:endParaRPr>
                    </a:p>
                  </a:txBody>
                  <a:tcPr marL="68580" marR="68580" marT="0" marB="0"/>
                </a:tc>
              </a:tr>
              <a:tr h="1401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libido </a:t>
                      </a:r>
                      <a:r>
                        <a:rPr lang="pt-BR" sz="2400" dirty="0" err="1">
                          <a:solidFill>
                            <a:schemeClr val="tx1"/>
                          </a:solidFill>
                          <a:effectLst/>
                        </a:rPr>
                        <a:t>amandi</a:t>
                      </a: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pt-BR" sz="2000" dirty="0">
                          <a:effectLst/>
                        </a:rPr>
                        <a:t>dominante do </a:t>
                      </a:r>
                      <a:r>
                        <a:rPr lang="pt-BR" sz="2000" dirty="0" err="1">
                          <a:effectLst/>
                        </a:rPr>
                        <a:t>eros</a:t>
                      </a:r>
                      <a:r>
                        <a:rPr lang="pt-BR" sz="2000" dirty="0">
                          <a:effectLst/>
                        </a:rPr>
                        <a:t> / </a:t>
                      </a:r>
                      <a:r>
                        <a:rPr lang="pt-BR" sz="2800" dirty="0" smtClean="0">
                          <a:solidFill>
                            <a:schemeClr val="tx1"/>
                          </a:solidFill>
                          <a:effectLst/>
                        </a:rPr>
                        <a:t>PRAZER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rtik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A concupiscência (apetite) da </a:t>
                      </a:r>
                      <a:r>
                        <a:rPr lang="pt-BR" sz="2800" b="1" dirty="0">
                          <a:solidFill>
                            <a:srgbClr val="FF0000"/>
                          </a:solidFill>
                          <a:effectLst/>
                        </a:rPr>
                        <a:t>carne </a:t>
                      </a: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rtik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Arvore era boa ao apetite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rtik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Se és Filho de Deus, pedras se transformem em Pão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rtika"/>
                      </a:endParaRPr>
                    </a:p>
                  </a:txBody>
                  <a:tcPr marL="68580" marR="68580" marT="0" marB="0"/>
                </a:tc>
              </a:tr>
              <a:tr h="1457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libido </a:t>
                      </a:r>
                      <a:r>
                        <a:rPr lang="pt-BR" sz="2400" dirty="0" err="1">
                          <a:solidFill>
                            <a:schemeClr val="tx1"/>
                          </a:solidFill>
                          <a:effectLst/>
                        </a:rPr>
                        <a:t>possidendi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 dominante da posse</a:t>
                      </a:r>
                      <a:r>
                        <a:rPr lang="pt-BR" sz="2000" dirty="0" smtClean="0">
                          <a:effectLst/>
                        </a:rPr>
                        <a:t>/ </a:t>
                      </a:r>
                      <a:r>
                        <a:rPr lang="pt-BR" sz="3200" dirty="0" smtClean="0">
                          <a:solidFill>
                            <a:schemeClr val="tx1"/>
                          </a:solidFill>
                          <a:effectLst/>
                        </a:rPr>
                        <a:t>TER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rtik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A concupiscência dos </a:t>
                      </a:r>
                      <a:r>
                        <a:rPr lang="pt-BR" sz="2800" b="1" dirty="0">
                          <a:solidFill>
                            <a:srgbClr val="FF0000"/>
                          </a:solidFill>
                          <a:effectLst/>
                        </a:rPr>
                        <a:t>olhos</a:t>
                      </a: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rtik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“vossos olhos se abrirão”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rtik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Se </a:t>
                      </a:r>
                      <a:r>
                        <a:rPr lang="pt-BR" sz="2800" dirty="0">
                          <a:effectLst/>
                        </a:rPr>
                        <a:t>és Filho de Deus</a:t>
                      </a:r>
                      <a:r>
                        <a:rPr lang="pt-BR" sz="2800" dirty="0" smtClean="0">
                          <a:effectLst/>
                        </a:rPr>
                        <a:t>.. atira-te </a:t>
                      </a:r>
                      <a:r>
                        <a:rPr lang="pt-BR" sz="2800" dirty="0">
                          <a:effectLst/>
                        </a:rPr>
                        <a:t>para baixo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rtika"/>
                      </a:endParaRPr>
                    </a:p>
                  </a:txBody>
                  <a:tcPr marL="68580" marR="68580" marT="0" marB="0"/>
                </a:tc>
              </a:tr>
              <a:tr h="2517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libido </a:t>
                      </a:r>
                      <a:r>
                        <a:rPr lang="pt-BR" sz="2400" dirty="0" err="1">
                          <a:solidFill>
                            <a:schemeClr val="tx1"/>
                          </a:solidFill>
                          <a:effectLst/>
                        </a:rPr>
                        <a:t>dominandi</a:t>
                      </a: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 dominante do poder e da afirmação de si</a:t>
                      </a:r>
                      <a:r>
                        <a:rPr lang="pt-BR" sz="2000" dirty="0" smtClean="0">
                          <a:effectLst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 smtClean="0">
                          <a:solidFill>
                            <a:schemeClr val="tx1"/>
                          </a:solidFill>
                          <a:effectLst/>
                        </a:rPr>
                        <a:t>DOMINAR</a:t>
                      </a:r>
                      <a:endParaRPr lang="pt-BR" sz="2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Libido: a energia motivacional primária da vida humana. *complexo de Édipo</a:t>
                      </a:r>
                      <a:endParaRPr lang="pt-BR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rgbClr val="FF0000"/>
                          </a:solidFill>
                          <a:effectLst/>
                        </a:rPr>
                        <a:t>O orgulho da </a:t>
                      </a:r>
                      <a:r>
                        <a:rPr lang="pt-BR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riqueza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20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rtika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Kartika"/>
                        </a:rPr>
                        <a:t>“Tudo o que no mundo....não vem do Pai, mas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Kartika"/>
                        </a:rPr>
                        <a:t>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Kartika"/>
                        </a:rPr>
                        <a:t>do mundo”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rtik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Kartika"/>
                        </a:rPr>
                        <a:t>“Vós sereis como deuses versados no bem e no mal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rtik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“todos os reinos do   mundo</a:t>
                      </a:r>
                      <a:r>
                        <a:rPr lang="pt-BR" sz="2800" dirty="0" smtClean="0">
                          <a:effectLst/>
                        </a:rPr>
                        <a:t>” tudo </a:t>
                      </a:r>
                      <a:r>
                        <a:rPr lang="pt-BR" sz="2800" dirty="0">
                          <a:effectLst/>
                        </a:rPr>
                        <a:t>isso te </a:t>
                      </a:r>
                      <a:r>
                        <a:rPr lang="pt-BR" sz="2800" dirty="0" smtClean="0">
                          <a:effectLst/>
                        </a:rPr>
                        <a:t>darei” Basta </a:t>
                      </a:r>
                      <a:r>
                        <a:rPr lang="pt-BR" sz="2800" dirty="0">
                          <a:effectLst/>
                        </a:rPr>
                        <a:t>apenas </a:t>
                      </a:r>
                      <a:r>
                        <a:rPr lang="pt-BR" sz="2800" dirty="0" smtClean="0">
                          <a:effectLst/>
                        </a:rPr>
                        <a:t>um minuto adorar </a:t>
                      </a:r>
                      <a:r>
                        <a:rPr lang="pt-BR" sz="2800" dirty="0">
                          <a:effectLst/>
                        </a:rPr>
                        <a:t>o satanás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rtik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2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211" y="309093"/>
            <a:ext cx="12080789" cy="5048518"/>
          </a:xfrm>
        </p:spPr>
        <p:txBody>
          <a:bodyPr>
            <a:normAutofit/>
          </a:bodyPr>
          <a:lstStyle/>
          <a:p>
            <a:r>
              <a:rPr lang="pt-BR" b="1" dirty="0"/>
              <a:t>Deus disse: não comerás</a:t>
            </a:r>
            <a:r>
              <a:rPr lang="pt-BR" dirty="0"/>
              <a:t>: Entende o porquê deste comandamento ao final do </a:t>
            </a:r>
            <a:r>
              <a:rPr lang="pt-BR" dirty="0" smtClean="0"/>
              <a:t>capítulo</a:t>
            </a:r>
            <a:r>
              <a:rPr lang="pt-BR" dirty="0"/>
              <a:t>,</a:t>
            </a:r>
            <a:r>
              <a:rPr lang="pt-BR" dirty="0" smtClean="0"/>
              <a:t> </a:t>
            </a:r>
            <a:r>
              <a:rPr lang="pt-BR" dirty="0"/>
              <a:t>v. 22 diz: “se o homem já é como um de nós, versado no bem e no mal, que agora ele não estenda a mão e colha também da árvore da vida, e coma para sempre! ” v. </a:t>
            </a:r>
            <a:r>
              <a:rPr lang="pt-BR" dirty="0" smtClean="0"/>
              <a:t>22</a:t>
            </a:r>
          </a:p>
          <a:p>
            <a:r>
              <a:rPr lang="pt-BR" dirty="0"/>
              <a:t>“Deus criou o homem para a imortalidade e o fez à imagem de sua própria natureza; foi por inveja do diabo que a morte entrou no mundo, e</a:t>
            </a:r>
            <a:r>
              <a:rPr lang="pt-BR" i="1" dirty="0"/>
              <a:t> experimentam-na os que a ele pertencem</a:t>
            </a:r>
            <a:r>
              <a:rPr lang="pt-BR" dirty="0"/>
              <a:t>” (Sb 2,23). </a:t>
            </a:r>
            <a:endParaRPr lang="pt-BR" dirty="0" smtClean="0"/>
          </a:p>
          <a:p>
            <a:r>
              <a:rPr lang="pt-BR" dirty="0" smtClean="0"/>
              <a:t>Passear de Deus com os homens: </a:t>
            </a:r>
            <a:r>
              <a:rPr lang="pt-BR" dirty="0" err="1" smtClean="0"/>
              <a:t>Shekinah</a:t>
            </a:r>
            <a:r>
              <a:rPr lang="pt-BR" dirty="0" smtClean="0"/>
              <a:t>= a experiência do Povo no deserto!</a:t>
            </a:r>
          </a:p>
          <a:p>
            <a:r>
              <a:rPr lang="pt-BR" b="1" dirty="0"/>
              <a:t>“Onde estás?”. “Onde está o teu irmão</a:t>
            </a:r>
            <a:r>
              <a:rPr lang="pt-BR" b="1" dirty="0" smtClean="0"/>
              <a:t>?” (Cap.4)</a:t>
            </a:r>
            <a:endParaRPr lang="pt-BR" dirty="0"/>
          </a:p>
          <a:p>
            <a:r>
              <a:rPr lang="pt-BR" dirty="0"/>
              <a:t>a árvore da vida que dá fruto doze meses </a:t>
            </a:r>
            <a:r>
              <a:rPr lang="pt-BR" dirty="0" smtClean="0"/>
              <a:t>e, </a:t>
            </a:r>
            <a:r>
              <a:rPr lang="pt-BR" dirty="0"/>
              <a:t> </a:t>
            </a:r>
            <a:r>
              <a:rPr lang="pt-BR" dirty="0" smtClean="0"/>
              <a:t>                                                                  até </a:t>
            </a:r>
            <a:r>
              <a:rPr lang="pt-BR" dirty="0"/>
              <a:t>suas folhas servem para curar as nações (</a:t>
            </a:r>
            <a:r>
              <a:rPr lang="pt-BR" dirty="0" err="1"/>
              <a:t>Apoc</a:t>
            </a:r>
            <a:r>
              <a:rPr lang="pt-BR" dirty="0"/>
              <a:t> 22,2). </a:t>
            </a:r>
            <a:endParaRPr lang="pt-BR" dirty="0" smtClean="0"/>
          </a:p>
        </p:txBody>
      </p:sp>
      <p:pic>
        <p:nvPicPr>
          <p:cNvPr id="4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335" y="3734097"/>
            <a:ext cx="2342927" cy="312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69194" y="5081444"/>
            <a:ext cx="70232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Epopeia de Gilgamesh </a:t>
            </a:r>
          </a:p>
          <a:p>
            <a:r>
              <a:rPr lang="pt-BR" sz="2800" b="1" u="sng" dirty="0" err="1">
                <a:solidFill>
                  <a:schemeClr val="accent1">
                    <a:lumMod val="50000"/>
                  </a:schemeClr>
                </a:solidFill>
              </a:rPr>
              <a:t>Gn</a:t>
            </a:r>
            <a:r>
              <a:rPr lang="pt-BR" sz="2800" b="1" u="sng" dirty="0">
                <a:solidFill>
                  <a:schemeClr val="accent1">
                    <a:lumMod val="50000"/>
                  </a:schemeClr>
                </a:solidFill>
              </a:rPr>
              <a:t> 1-11: são textos didáticos e sapienciais e não históricos ou biológicos.</a:t>
            </a:r>
          </a:p>
        </p:txBody>
      </p:sp>
    </p:spTree>
    <p:extLst>
      <p:ext uri="{BB962C8B-B14F-4D97-AF65-F5344CB8AC3E}">
        <p14:creationId xmlns:p14="http://schemas.microsoft.com/office/powerpoint/2010/main" val="2863699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93183"/>
            <a:ext cx="11964472" cy="1107584"/>
          </a:xfr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 proliferação do pecado </a:t>
            </a:r>
            <a:r>
              <a:rPr lang="pt-BR" b="1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Gn</a:t>
            </a:r>
            <a:r>
              <a:rPr lang="pt-B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4 -11</a:t>
            </a:r>
            <a:endParaRPr lang="pt-BR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3639" y="1481070"/>
            <a:ext cx="11603865" cy="5376929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Cap. 4: </a:t>
            </a:r>
            <a:r>
              <a:rPr lang="pt-BR" dirty="0"/>
              <a:t>C</a:t>
            </a:r>
            <a:r>
              <a:rPr lang="pt-BR" dirty="0" smtClean="0"/>
              <a:t>aim e Abel/Set</a:t>
            </a:r>
          </a:p>
          <a:p>
            <a:r>
              <a:rPr lang="pt-BR" dirty="0" smtClean="0"/>
              <a:t>Cap.5-9. Set – Noé (genealogia) </a:t>
            </a:r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**</a:t>
            </a:r>
            <a:r>
              <a:rPr lang="pt-BR" b="1" dirty="0" err="1" smtClean="0">
                <a:solidFill>
                  <a:schemeClr val="accent5">
                    <a:lumMod val="50000"/>
                  </a:schemeClr>
                </a:solidFill>
              </a:rPr>
              <a:t>Henoc</a:t>
            </a:r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 andou com Deus (5,24)</a:t>
            </a:r>
          </a:p>
          <a:p>
            <a:r>
              <a:rPr lang="pt-BR" dirty="0" smtClean="0"/>
              <a:t>“Meu espirito não permanecerá no homem, pois ele é carne..( 6,3)</a:t>
            </a:r>
          </a:p>
          <a:p>
            <a:r>
              <a:rPr lang="pt-BR" dirty="0" err="1" smtClean="0"/>
              <a:t>Iahweh</a:t>
            </a:r>
            <a:r>
              <a:rPr lang="pt-BR" dirty="0" smtClean="0"/>
              <a:t> viu a maldade do homem era grande...me arrependo de ter feito homem (6,5-8)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**Noé encontrou graça aos olhos de Deus/ Noé era homem justo 6,8-9)</a:t>
            </a:r>
          </a:p>
          <a:p>
            <a:r>
              <a:rPr lang="pt-BR" dirty="0" smtClean="0"/>
              <a:t>Toda carne tinha uma conduta perversa sobre a terra </a:t>
            </a:r>
          </a:p>
          <a:p>
            <a:r>
              <a:rPr lang="pt-BR" dirty="0" smtClean="0"/>
              <a:t>Cap. 9-11. a concupiscência de Noé e do filho </a:t>
            </a:r>
            <a:r>
              <a:rPr lang="pt-BR" dirty="0" err="1" smtClean="0"/>
              <a:t>Cam</a:t>
            </a:r>
            <a:r>
              <a:rPr lang="pt-BR" dirty="0"/>
              <a:t> </a:t>
            </a:r>
            <a:r>
              <a:rPr lang="pt-BR" dirty="0" smtClean="0"/>
              <a:t>(Canaã) e dos descendentes dele: Babel (fazer as torres para Deus descer quando nós decidimos)!</a:t>
            </a:r>
          </a:p>
          <a:p>
            <a:r>
              <a:rPr lang="pt-BR" dirty="0" smtClean="0"/>
              <a:t>O Pecado original: Este ciclo do vício que continua... </a:t>
            </a:r>
          </a:p>
          <a:p>
            <a:pPr marL="0" indent="0">
              <a:buNone/>
            </a:pPr>
            <a:r>
              <a:rPr lang="pt-BR" b="1" dirty="0" smtClean="0"/>
              <a:t>       A trilogia:  A criação      </a:t>
            </a:r>
            <a:r>
              <a:rPr lang="pt-BR" b="1" dirty="0" err="1" smtClean="0"/>
              <a:t>des-criação</a:t>
            </a:r>
            <a:r>
              <a:rPr lang="pt-BR" b="1" dirty="0" smtClean="0"/>
              <a:t>       recriação</a:t>
            </a:r>
          </a:p>
          <a:p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6310631" y="6321874"/>
            <a:ext cx="316280" cy="217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</a:t>
            </a:r>
            <a:endParaRPr lang="pt-BR" dirty="0"/>
          </a:p>
        </p:txBody>
      </p:sp>
      <p:sp>
        <p:nvSpPr>
          <p:cNvPr id="5" name="Seta para a direita 4"/>
          <p:cNvSpPr/>
          <p:nvPr/>
        </p:nvSpPr>
        <p:spPr>
          <a:xfrm>
            <a:off x="4135752" y="6321423"/>
            <a:ext cx="349162" cy="217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604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1771"/>
            <a:ext cx="12192000" cy="2002971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latin typeface="Arial Black" panose="020B0A04020102020204" pitchFamily="34" charset="0"/>
              </a:rPr>
              <a:t>“...onde </a:t>
            </a:r>
            <a:r>
              <a:rPr lang="pt-BR" b="1" dirty="0">
                <a:latin typeface="Arial Black" panose="020B0A04020102020204" pitchFamily="34" charset="0"/>
              </a:rPr>
              <a:t>o pecado abundou, </a:t>
            </a:r>
            <a:r>
              <a:rPr lang="pt-BR" b="1" dirty="0" smtClean="0">
                <a:latin typeface="Arial Black" panose="020B0A04020102020204" pitchFamily="34" charset="0"/>
              </a:rPr>
              <a:t/>
            </a:r>
            <a:br>
              <a:rPr lang="pt-BR" b="1" dirty="0" smtClean="0">
                <a:latin typeface="Arial Black" panose="020B0A04020102020204" pitchFamily="34" charset="0"/>
              </a:rPr>
            </a:br>
            <a:r>
              <a:rPr lang="pt-BR" b="1" dirty="0" smtClean="0">
                <a:latin typeface="Arial Black" panose="020B0A04020102020204" pitchFamily="34" charset="0"/>
              </a:rPr>
              <a:t>superabundou </a:t>
            </a:r>
            <a:r>
              <a:rPr lang="pt-BR" b="1" dirty="0">
                <a:latin typeface="Arial Black" panose="020B0A04020102020204" pitchFamily="34" charset="0"/>
              </a:rPr>
              <a:t>a </a:t>
            </a:r>
            <a:r>
              <a:rPr lang="pt-BR" b="1" dirty="0" smtClean="0">
                <a:latin typeface="Arial Black" panose="020B0A04020102020204" pitchFamily="34" charset="0"/>
              </a:rPr>
              <a:t>graça” </a:t>
            </a:r>
            <a:r>
              <a:rPr lang="pt-BR" b="1" dirty="0" err="1" smtClean="0">
                <a:latin typeface="Arial Black" panose="020B0A04020102020204" pitchFamily="34" charset="0"/>
              </a:rPr>
              <a:t>Rm</a:t>
            </a:r>
            <a:r>
              <a:rPr lang="pt-BR" b="1" dirty="0" smtClean="0">
                <a:latin typeface="Arial Black" panose="020B0A04020102020204" pitchFamily="34" charset="0"/>
              </a:rPr>
              <a:t> 5,20</a:t>
            </a:r>
            <a:endParaRPr lang="pt-BR" b="1" dirty="0">
              <a:latin typeface="Arial Black" panose="020B0A040201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7714" y="2264233"/>
            <a:ext cx="116803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i="0" dirty="0" smtClean="0">
                <a:effectLst/>
                <a:latin typeface="Arial Black" panose="020B0A04020102020204" pitchFamily="34" charset="0"/>
              </a:rPr>
              <a:t>O homem foi criado para a imortalidade. Após o pecado, a </a:t>
            </a:r>
            <a:r>
              <a:rPr lang="pt-BR" sz="3200" b="1" dirty="0" smtClean="0">
                <a:latin typeface="Arial Black" panose="020B0A04020102020204" pitchFamily="34" charset="0"/>
              </a:rPr>
              <a:t>morte é o remédio para não perder eternamente a imortalidade!</a:t>
            </a:r>
          </a:p>
          <a:p>
            <a:pPr>
              <a:lnSpc>
                <a:spcPct val="150000"/>
              </a:lnSpc>
            </a:pPr>
            <a:r>
              <a:rPr lang="pt-BR" sz="3200" b="1" dirty="0" smtClean="0">
                <a:latin typeface="Arial Black" panose="020B0A04020102020204" pitchFamily="34" charset="0"/>
              </a:rPr>
              <a:t>O Pão eucarístico, o Pão do Céu, o manjar dos anjos é o remédio e o viático para a eternidade, pois é o Pão do ressuscitado! </a:t>
            </a:r>
            <a:endParaRPr lang="pt-BR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9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2596"/>
            <a:ext cx="12192000" cy="948520"/>
          </a:xfrm>
        </p:spPr>
        <p:txBody>
          <a:bodyPr/>
          <a:lstStyle/>
          <a:p>
            <a:pPr algn="ctr"/>
            <a:r>
              <a:rPr lang="pt-BR" dirty="0" smtClean="0">
                <a:latin typeface="Arial Black" panose="020B0A04020102020204" pitchFamily="34" charset="0"/>
              </a:rPr>
              <a:t>A TERRA PROMETIDA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42552" y="1171978"/>
            <a:ext cx="846356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  <a:ea typeface="Arial" panose="020B0604020202020204" pitchFamily="34" charset="0"/>
              </a:rPr>
              <a:t>"se violardes a aliança que o Senhor, vosso Deus, fez convosco, indo servir outros deuses e prostrando-vos diante deles, o furor do Senhor se inflamará contra vós e sereis depressa tirados desta excelente terra que vos deu” </a:t>
            </a:r>
            <a:r>
              <a:rPr lang="pt-BR" sz="2800" dirty="0" smtClean="0">
                <a:latin typeface="Arial Black" panose="020B0A04020102020204" pitchFamily="34" charset="0"/>
                <a:ea typeface="Arial" panose="020B0604020202020204" pitchFamily="34" charset="0"/>
              </a:rPr>
              <a:t>(</a:t>
            </a:r>
            <a:r>
              <a:rPr lang="pt-BR" sz="2800" dirty="0" err="1" smtClean="0">
                <a:latin typeface="Arial Black" panose="020B0A04020102020204" pitchFamily="34" charset="0"/>
                <a:ea typeface="Arial" panose="020B0604020202020204" pitchFamily="34" charset="0"/>
              </a:rPr>
              <a:t>Js</a:t>
            </a:r>
            <a:r>
              <a:rPr lang="pt-BR" sz="2800" dirty="0" smtClean="0">
                <a:latin typeface="Arial Black" panose="020B0A04020102020204" pitchFamily="34" charset="0"/>
                <a:ea typeface="Arial" panose="020B0604020202020204" pitchFamily="34" charset="0"/>
              </a:rPr>
              <a:t> 23,14-16</a:t>
            </a:r>
            <a:r>
              <a:rPr lang="pt-BR" sz="2800" dirty="0">
                <a:latin typeface="Arial Black" panose="020B0A04020102020204" pitchFamily="34" charset="0"/>
                <a:ea typeface="Arial" panose="020B0604020202020204" pitchFamily="34" charset="0"/>
              </a:rPr>
              <a:t>). </a:t>
            </a:r>
            <a:endParaRPr lang="pt-BR" sz="2800" dirty="0" smtClean="0"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endParaRPr lang="pt-BR" sz="2800" dirty="0" smtClean="0"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r>
              <a:rPr lang="pt-BR" sz="2800" dirty="0">
                <a:latin typeface="Arial Black" panose="020B0A04020102020204" pitchFamily="34" charset="0"/>
              </a:rPr>
              <a:t>16.Então o povo respondeu: "Longe de nós abandonarmos </a:t>
            </a:r>
            <a:r>
              <a:rPr lang="pt-BR" sz="2800" dirty="0" err="1">
                <a:latin typeface="Arial Black" panose="020B0A04020102020204" pitchFamily="34" charset="0"/>
              </a:rPr>
              <a:t>Iahweh</a:t>
            </a:r>
            <a:r>
              <a:rPr lang="pt-BR" sz="2800" dirty="0">
                <a:latin typeface="Arial Black" panose="020B0A04020102020204" pitchFamily="34" charset="0"/>
              </a:rPr>
              <a:t> para servirmos a outros </a:t>
            </a:r>
            <a:r>
              <a:rPr lang="pt-BR" sz="2800" dirty="0" smtClean="0">
                <a:latin typeface="Arial Black" panose="020B0A04020102020204" pitchFamily="34" charset="0"/>
              </a:rPr>
              <a:t>... A </a:t>
            </a:r>
            <a:r>
              <a:rPr lang="pt-BR" sz="2800" dirty="0" err="1">
                <a:latin typeface="Arial Black" panose="020B0A04020102020204" pitchFamily="34" charset="0"/>
              </a:rPr>
              <a:t>Iahweh</a:t>
            </a:r>
            <a:r>
              <a:rPr lang="pt-BR" sz="2800" dirty="0">
                <a:latin typeface="Arial Black" panose="020B0A04020102020204" pitchFamily="34" charset="0"/>
              </a:rPr>
              <a:t> nosso Deus serviremos e à sua voz </a:t>
            </a:r>
            <a:r>
              <a:rPr lang="pt-BR" sz="2800" dirty="0" smtClean="0">
                <a:latin typeface="Arial Black" panose="020B0A04020102020204" pitchFamily="34" charset="0"/>
              </a:rPr>
              <a:t>obedeceremos”.                  (</a:t>
            </a:r>
            <a:r>
              <a:rPr lang="pt-BR" sz="2800" dirty="0" err="1">
                <a:latin typeface="Arial Black" panose="020B0A04020102020204" pitchFamily="34" charset="0"/>
              </a:rPr>
              <a:t>J</a:t>
            </a:r>
            <a:r>
              <a:rPr lang="pt-BR" sz="2800" dirty="0" err="1" smtClean="0">
                <a:latin typeface="Arial Black" panose="020B0A04020102020204" pitchFamily="34" charset="0"/>
              </a:rPr>
              <a:t>s</a:t>
            </a:r>
            <a:r>
              <a:rPr lang="pt-BR" sz="2800" dirty="0" smtClean="0">
                <a:latin typeface="Arial Black" panose="020B0A04020102020204" pitchFamily="34" charset="0"/>
              </a:rPr>
              <a:t> 16-24)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https://www.ultimato.com.br/image/atualiza_home/principal/destaques/2017/02_Fev/Mapas-biblicos-eber%20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118" y="1713016"/>
            <a:ext cx="3410710" cy="48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45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nhuma descrição de foto disponível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8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799915" y="553256"/>
            <a:ext cx="5625966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721 </a:t>
            </a:r>
          </a:p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Israel foi deportado para Assíria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472320" y="5421111"/>
            <a:ext cx="4643608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</a:rPr>
              <a:t>587 Judá foi deportado para Babilônia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396248" y="2060619"/>
            <a:ext cx="6795752" cy="30008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0070C0"/>
                </a:solidFill>
                <a:latin typeface="Arial Black" panose="020B0A04020102020204" pitchFamily="34" charset="0"/>
              </a:rPr>
              <a:t>Escola </a:t>
            </a:r>
            <a:r>
              <a:rPr lang="pt-BR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Eloista</a:t>
            </a:r>
            <a:r>
              <a:rPr lang="pt-BR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pt-BR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–E- (N) </a:t>
            </a:r>
            <a:r>
              <a:rPr lang="pt-BR" b="1" dirty="0">
                <a:latin typeface="Arial Black" panose="020B0A04020102020204" pitchFamily="34" charset="0"/>
              </a:rPr>
              <a:t>A terra dom de Deus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Escola Jahwista Y (sul) </a:t>
            </a:r>
            <a:r>
              <a:rPr lang="pt-BR" b="1" dirty="0" smtClean="0">
                <a:latin typeface="Arial Black" panose="020B0A04020102020204" pitchFamily="34" charset="0"/>
              </a:rPr>
              <a:t>A terra dom de Deus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Escola Deuteronomista D </a:t>
            </a:r>
            <a:r>
              <a:rPr lang="pt-BR" b="1" dirty="0" smtClean="0">
                <a:latin typeface="Arial Black" panose="020B0A04020102020204" pitchFamily="34" charset="0"/>
              </a:rPr>
              <a:t>(antes e durante o exílio):         desobediência - castigo</a:t>
            </a:r>
            <a:endParaRPr lang="pt-BR" b="1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 Black" panose="020B0A04020102020204" pitchFamily="34" charset="0"/>
              </a:rPr>
              <a:t>Bênçãos e maldições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Escola Sacerdotal P </a:t>
            </a:r>
            <a:r>
              <a:rPr lang="pt-BR" b="1" dirty="0" smtClean="0">
                <a:latin typeface="Arial Black" panose="020B0A04020102020204" pitchFamily="34" charset="0"/>
              </a:rPr>
              <a:t>(durante e depois do exilio)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 Black" panose="020B0A04020102020204" pitchFamily="34" charset="0"/>
              </a:rPr>
              <a:t>Templo/ sábado/ liturgia</a:t>
            </a:r>
            <a:endParaRPr lang="pt-BR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4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1064" y="303341"/>
            <a:ext cx="10515600" cy="1105329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ESTURUTA DE </a:t>
            </a:r>
            <a:r>
              <a:rPr lang="pt-BR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Gn</a:t>
            </a:r>
            <a:r>
              <a:rPr lang="pt-B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1-11</a:t>
            </a:r>
            <a:endParaRPr lang="pt-BR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4778" y="1986264"/>
            <a:ext cx="11751276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latin typeface="Arial Black" panose="020B0A04020102020204" pitchFamily="34" charset="0"/>
              </a:rPr>
              <a:t>GN 1-2: </a:t>
            </a:r>
            <a:r>
              <a:rPr lang="pt-BR" sz="2400" dirty="0" smtClean="0">
                <a:latin typeface="Arial Black" panose="020B0A04020102020204" pitchFamily="34" charset="0"/>
              </a:rPr>
              <a:t>DUAS NARRAÇÕES DA CRIAÇÃO GÊNESIS 1 (P) (GN 2 Y)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 Black" panose="020B0A04020102020204" pitchFamily="34" charset="0"/>
              </a:rPr>
              <a:t>GN 3: O PECADO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 Black" panose="020B0A04020102020204" pitchFamily="34" charset="0"/>
              </a:rPr>
              <a:t>4-11: PROLIFERAÇÃO DO PECADO</a:t>
            </a:r>
            <a:endParaRPr lang="pt-BR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6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152" y="211622"/>
            <a:ext cx="12101848" cy="851059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Gênesis 1 (P)</a:t>
            </a:r>
            <a:endParaRPr lang="pt-B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7831" y="1223317"/>
            <a:ext cx="11866490" cy="5412260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Contexto: exílio babilônico </a:t>
            </a:r>
          </a:p>
          <a:p>
            <a:pPr algn="ctr"/>
            <a:r>
              <a:rPr lang="pt-BR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Redação:  Sacerdotal (P)</a:t>
            </a:r>
          </a:p>
          <a:p>
            <a:pPr algn="ctr"/>
            <a:r>
              <a:rPr lang="pt-BR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Gênero literário: poesia </a:t>
            </a:r>
          </a:p>
          <a:p>
            <a:r>
              <a:rPr lang="pt-BR" b="1" dirty="0"/>
              <a:t>1,1-2:</a:t>
            </a:r>
            <a:r>
              <a:rPr lang="pt-BR" dirty="0"/>
              <a:t> </a:t>
            </a:r>
            <a:r>
              <a:rPr lang="pt-BR" b="1" dirty="0" smtClean="0"/>
              <a:t>A criação</a:t>
            </a:r>
            <a:r>
              <a:rPr lang="pt-BR" dirty="0" smtClean="0"/>
              <a:t>: </a:t>
            </a:r>
            <a:r>
              <a:rPr lang="pt-BR" b="1" dirty="0" smtClean="0"/>
              <a:t>O </a:t>
            </a:r>
            <a:r>
              <a:rPr lang="pt-BR" b="1" dirty="0"/>
              <a:t>mistério Trinitário revelado na história.</a:t>
            </a:r>
            <a:r>
              <a:rPr lang="pt-BR" dirty="0"/>
              <a:t> O Verbo, a Palavra, pela qual tudo foi criado. O Espírito estava pairando e o Pai “disse” - o Verbo (a Palavra) – “tudo foi feito</a:t>
            </a:r>
            <a:r>
              <a:rPr lang="pt-BR" dirty="0" smtClean="0"/>
              <a:t>”.</a:t>
            </a:r>
          </a:p>
          <a:p>
            <a:r>
              <a:rPr lang="pt-BR" b="1" dirty="0" err="1" smtClean="0"/>
              <a:t>Jo</a:t>
            </a:r>
            <a:r>
              <a:rPr lang="pt-BR" b="1" dirty="0" smtClean="0"/>
              <a:t> 1,1-5 </a:t>
            </a:r>
            <a:r>
              <a:rPr lang="pt-BR" dirty="0" smtClean="0"/>
              <a:t>“No </a:t>
            </a:r>
            <a:r>
              <a:rPr lang="pt-BR" dirty="0"/>
              <a:t>princípio era o Verbo, e o Verbo estava com Deus e o Verbo era Deus. Tudo foi feito por meio d’Ele e sem Ele nada foi feito...e Ele era a luz e a luz brilha nas trevas” </a:t>
            </a:r>
            <a:r>
              <a:rPr lang="pt-BR" dirty="0" smtClean="0"/>
              <a:t>.</a:t>
            </a:r>
          </a:p>
          <a:p>
            <a:r>
              <a:rPr lang="pt-BR" b="1" dirty="0" smtClean="0"/>
              <a:t>Cl </a:t>
            </a:r>
            <a:r>
              <a:rPr lang="pt-BR" b="1" dirty="0"/>
              <a:t>1,15-17 </a:t>
            </a:r>
            <a:r>
              <a:rPr lang="pt-BR" dirty="0"/>
              <a:t>“Ele é a imagem do Deus invisível, o Primogênito de toda criatura, porque </a:t>
            </a:r>
            <a:r>
              <a:rPr lang="pt-BR" b="1" dirty="0"/>
              <a:t>nele foram criadas todas as coisas</a:t>
            </a:r>
            <a:r>
              <a:rPr lang="pt-BR" dirty="0"/>
              <a:t>, nos céus e na terra, as visíveis e as invisíveis; todos, Soberanias, Principados, Autoridades, tudo foi criado por Ele e para Ele. É antes de tudo e tudo n'Ele subsiste...”. 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4203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5380"/>
            <a:ext cx="12088969" cy="970374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>O sopro e o som primordial (Gen.1)</a:t>
            </a:r>
            <a:br>
              <a:rPr lang="pt-BR" sz="3600" b="1" dirty="0" smtClean="0"/>
            </a:br>
            <a:endParaRPr lang="pt-BR" sz="3600" b="1" dirty="0"/>
          </a:p>
        </p:txBody>
      </p:sp>
      <p:pic>
        <p:nvPicPr>
          <p:cNvPr id="3074" name="Picture 2" descr="https://lezionidiarcheosofia.wordpress.com/wp-content/uploads/2017/01/musica-e-cosmo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32" y="1195754"/>
            <a:ext cx="4847293" cy="323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276480" y="1505720"/>
            <a:ext cx="654147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Kartika"/>
              </a:rPr>
              <a:t>No princípio, Deus criou o céu e a terra.</a:t>
            </a:r>
            <a:r>
              <a:rPr lang="pt-BR" sz="2400" b="1" baseline="30000" dirty="0">
                <a:latin typeface="Arial" panose="020B0604020202020204" pitchFamily="34" charset="0"/>
                <a:ea typeface="Calibri" panose="020F0502020204030204" pitchFamily="34" charset="0"/>
                <a:cs typeface="Kartika"/>
              </a:rPr>
              <a:t> </a:t>
            </a: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Kartika"/>
              </a:rPr>
              <a:t>A terra estava sem forma e vazia; as trevas cobriam o abismo e um </a:t>
            </a:r>
            <a:r>
              <a:rPr lang="pt-BR" sz="2400" b="1" u="sng" dirty="0">
                <a:latin typeface="Arial" panose="020B0604020202020204" pitchFamily="34" charset="0"/>
                <a:ea typeface="Calibri" panose="020F0502020204030204" pitchFamily="34" charset="0"/>
                <a:cs typeface="Kartika"/>
              </a:rPr>
              <a:t>sopro </a:t>
            </a: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Kartika"/>
              </a:rPr>
              <a:t>de Deus pairava sobre as águas.</a:t>
            </a:r>
            <a:r>
              <a:rPr lang="pt-BR" sz="2400" b="1" baseline="30000" dirty="0">
                <a:latin typeface="Arial" panose="020B0604020202020204" pitchFamily="34" charset="0"/>
                <a:ea typeface="Calibri" panose="020F0502020204030204" pitchFamily="34" charset="0"/>
                <a:cs typeface="Kartika"/>
              </a:rPr>
              <a:t> </a:t>
            </a: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Kartika"/>
              </a:rPr>
              <a:t>Deus disse: “Faça-se a luz!”. E a luz foi feita. Deus viu que a luz era boa, e separou a luz das </a:t>
            </a:r>
            <a:r>
              <a:rPr lang="pt-BR" sz="2400" b="1" dirty="0" smtClean="0">
                <a:latin typeface="Arial" panose="020B0604020202020204" pitchFamily="34" charset="0"/>
                <a:ea typeface="Calibri" panose="020F0502020204030204" pitchFamily="34" charset="0"/>
                <a:cs typeface="Kartika"/>
              </a:rPr>
              <a:t>trevas. Deus </a:t>
            </a: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Kartika"/>
              </a:rPr>
              <a:t>chamou à luz dia, e às trevas noite. Sobreveio a tarde e depois a manhã: foi </a:t>
            </a:r>
            <a:r>
              <a:rPr lang="pt-BR" sz="2400" b="1" i="1" dirty="0">
                <a:latin typeface="Arial" panose="020B0604020202020204" pitchFamily="34" charset="0"/>
                <a:ea typeface="Calibri" panose="020F0502020204030204" pitchFamily="34" charset="0"/>
                <a:cs typeface="Kartika"/>
              </a:rPr>
              <a:t>o primeiro dia. </a:t>
            </a: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Kartika"/>
              </a:rPr>
              <a:t>(Gn1,1-4)</a:t>
            </a:r>
            <a:endParaRPr lang="pt-BR" sz="2000" b="1" dirty="0">
              <a:latin typeface="Calibri" panose="020F0502020204030204" pitchFamily="34" charset="0"/>
              <a:ea typeface="Calibri" panose="020F0502020204030204" pitchFamily="34" charset="0"/>
              <a:cs typeface="Kartika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Kartika"/>
              </a:rPr>
              <a:t> </a:t>
            </a:r>
            <a:endParaRPr lang="pt-B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Kartika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22031" y="4611231"/>
            <a:ext cx="4847293" cy="224676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Contexto do texto:</a:t>
            </a:r>
          </a:p>
          <a:p>
            <a:r>
              <a:rPr lang="pt-BR" sz="2000" dirty="0"/>
              <a:t>o povo de Israel </a:t>
            </a:r>
            <a:r>
              <a:rPr lang="pt-BR" sz="2000" dirty="0" smtClean="0"/>
              <a:t>deportado, se encontrava como escravo </a:t>
            </a:r>
            <a:r>
              <a:rPr lang="pt-BR" sz="2000" dirty="0"/>
              <a:t>na Mesopotâmia. Já não havia pátria, nem templo, nem sequer vida social e religiosa, nada</a:t>
            </a:r>
            <a:r>
              <a:rPr lang="pt-BR" sz="2000" dirty="0" smtClean="0"/>
              <a:t>! Neste contexto contempla as obras de Deus e surge o hino musical da criação (Gn1)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7429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induísmo: o que é, crenças, características - Brasil Esco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198" name="Picture 6" descr="Hinduísmo: o que é, crenças, características - Brasil Esco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7" r="19499"/>
          <a:stretch/>
        </p:blipFill>
        <p:spPr bwMode="auto">
          <a:xfrm>
            <a:off x="5365629" y="1295144"/>
            <a:ext cx="2085498" cy="215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Pegatina for Sale con la obra «Rudra Veena - Rudra Veena: el eco de la  creación cósmica» de Roysdisturbia | Redbubb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6" b="10210"/>
          <a:stretch/>
        </p:blipFill>
        <p:spPr bwMode="auto">
          <a:xfrm>
            <a:off x="307975" y="2470920"/>
            <a:ext cx="3825265" cy="420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usica na antiguida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792" y="3091780"/>
            <a:ext cx="4465208" cy="296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71508" y="623606"/>
            <a:ext cx="42047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No hinduísmo: </a:t>
            </a:r>
          </a:p>
          <a:p>
            <a:pPr algn="ctr"/>
            <a:r>
              <a:rPr lang="pt-BR" sz="2800" b="1" dirty="0" smtClean="0"/>
              <a:t>a criação é apresentada pelo som, instrumentos musicais e dança  </a:t>
            </a:r>
          </a:p>
        </p:txBody>
      </p:sp>
      <p:pic>
        <p:nvPicPr>
          <p:cNvPr id="2050" name="Picture 2" descr="Shiva dançando no círculo de fogo e esmagando o espírito do mal. Século  XVIII. , Milã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t="13387" r="8149" b="24033"/>
          <a:stretch/>
        </p:blipFill>
        <p:spPr bwMode="auto">
          <a:xfrm>
            <a:off x="4133240" y="3380648"/>
            <a:ext cx="3402838" cy="347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650040" y="578278"/>
            <a:ext cx="6309356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Deus </a:t>
            </a:r>
            <a:r>
              <a:rPr lang="pt-BR" sz="2800" b="1" dirty="0" err="1"/>
              <a:t>Shiva</a:t>
            </a:r>
            <a:r>
              <a:rPr lang="pt-BR" sz="2800" b="1" dirty="0"/>
              <a:t>: mantem o equilíbrio </a:t>
            </a:r>
            <a:r>
              <a:rPr lang="pt-BR" sz="2800" b="1" dirty="0" smtClean="0"/>
              <a:t>cósmico</a:t>
            </a:r>
            <a:endParaRPr lang="pt-BR" sz="2800" b="1" dirty="0"/>
          </a:p>
        </p:txBody>
      </p:sp>
      <p:sp>
        <p:nvSpPr>
          <p:cNvPr id="10" name="Retângulo 9"/>
          <p:cNvSpPr/>
          <p:nvPr/>
        </p:nvSpPr>
        <p:spPr>
          <a:xfrm>
            <a:off x="8303048" y="2439488"/>
            <a:ext cx="3312695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Antigos egípcios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618217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929" y="271852"/>
            <a:ext cx="5527400" cy="267765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Gn</a:t>
            </a:r>
            <a:r>
              <a:rPr lang="pt-BR" sz="2400" dirty="0">
                <a:solidFill>
                  <a:schemeClr val="bg1"/>
                </a:solidFill>
                <a:latin typeface="Arial Black" panose="020B0A04020102020204" pitchFamily="34" charset="0"/>
              </a:rPr>
              <a:t> 1 uma poesia, uma sinfonia musical com seu refrão: “Houve uma tarde e uma manhã, primeiro dia </a:t>
            </a:r>
            <a:r>
              <a:rPr lang="pt-BR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vv.5.8.13.19.23.31</a:t>
            </a:r>
          </a:p>
          <a:p>
            <a:pPr algn="ctr"/>
            <a:r>
              <a:rPr lang="pt-BR" sz="2400" b="1" dirty="0"/>
              <a:t>E a melodia ressoa ainda mais bela quando vem cantando </a:t>
            </a:r>
            <a:r>
              <a:rPr lang="pt-BR" sz="2400" b="1" dirty="0">
                <a:solidFill>
                  <a:schemeClr val="bg1"/>
                </a:solidFill>
              </a:rPr>
              <a:t>o soprano: </a:t>
            </a:r>
            <a:r>
              <a:rPr lang="pt-BR" sz="2400" b="1" i="1" dirty="0"/>
              <a:t>“Deus viu que isso era bom</a:t>
            </a:r>
            <a:r>
              <a:rPr lang="pt-BR" sz="2400" b="1" dirty="0"/>
              <a:t>” vv. 10.12.18.25.31.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790546" y="148286"/>
            <a:ext cx="6401454" cy="67403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sz="2400" dirty="0"/>
              <a:t>A criação do universo é numa forma </a:t>
            </a:r>
            <a:r>
              <a:rPr lang="pt-BR" sz="2400" dirty="0" smtClean="0"/>
              <a:t>crescente...</a:t>
            </a:r>
          </a:p>
          <a:p>
            <a:r>
              <a:rPr lang="pt-BR" sz="2400" dirty="0" smtClean="0"/>
              <a:t>                                  </a:t>
            </a:r>
            <a:r>
              <a:rPr lang="pt-BR" sz="2400" b="1" dirty="0" smtClean="0">
                <a:solidFill>
                  <a:srgbClr val="FF0000"/>
                </a:solidFill>
              </a:rPr>
              <a:t>7 notas x 7 dias</a:t>
            </a:r>
          </a:p>
          <a:p>
            <a:r>
              <a:rPr lang="pt-BR" sz="2400" dirty="0" smtClean="0"/>
              <a:t>1º dia: </a:t>
            </a:r>
            <a:r>
              <a:rPr lang="pt-BR" sz="2400" b="1" dirty="0" smtClean="0"/>
              <a:t>a luz</a:t>
            </a:r>
          </a:p>
          <a:p>
            <a:r>
              <a:rPr lang="pt-BR" sz="2400" dirty="0" smtClean="0"/>
              <a:t>2º dia: </a:t>
            </a:r>
            <a:r>
              <a:rPr lang="pt-BR" sz="2400" b="1" dirty="0" smtClean="0"/>
              <a:t>o firmamento</a:t>
            </a:r>
          </a:p>
          <a:p>
            <a:r>
              <a:rPr lang="pt-BR" sz="2400" dirty="0" smtClean="0">
                <a:solidFill>
                  <a:srgbClr val="0070C0"/>
                </a:solidFill>
              </a:rPr>
              <a:t>3º dia: O </a:t>
            </a:r>
            <a:r>
              <a:rPr lang="pt-BR" sz="2400" b="1" dirty="0" smtClean="0">
                <a:solidFill>
                  <a:srgbClr val="0070C0"/>
                </a:solidFill>
              </a:rPr>
              <a:t>mar e a terra com plantas</a:t>
            </a:r>
            <a:r>
              <a:rPr lang="pt-BR" sz="2400" b="1" dirty="0">
                <a:solidFill>
                  <a:srgbClr val="0070C0"/>
                </a:solidFill>
              </a:rPr>
              <a:t>, ervas </a:t>
            </a:r>
            <a:r>
              <a:rPr lang="pt-BR" sz="2400" b="1" dirty="0" smtClean="0">
                <a:solidFill>
                  <a:srgbClr val="0070C0"/>
                </a:solidFill>
              </a:rPr>
              <a:t>e </a:t>
            </a:r>
            <a:r>
              <a:rPr lang="pt-BR" sz="2400" b="1" dirty="0">
                <a:solidFill>
                  <a:srgbClr val="0070C0"/>
                </a:solidFill>
              </a:rPr>
              <a:t>árvores </a:t>
            </a:r>
            <a:endParaRPr lang="pt-BR" sz="2400" b="1" dirty="0" smtClean="0">
              <a:solidFill>
                <a:srgbClr val="0070C0"/>
              </a:solidFill>
            </a:endParaRPr>
          </a:p>
          <a:p>
            <a:r>
              <a:rPr lang="pt-BR" sz="2400" dirty="0" smtClean="0"/>
              <a:t>4º dia: </a:t>
            </a:r>
            <a:r>
              <a:rPr lang="pt-BR" sz="2400" dirty="0"/>
              <a:t>os dois grandes </a:t>
            </a:r>
            <a:r>
              <a:rPr lang="pt-BR" sz="2400" dirty="0" smtClean="0"/>
              <a:t>luzeiros</a:t>
            </a:r>
            <a:r>
              <a:rPr lang="pt-BR" sz="2400" b="1" dirty="0" smtClean="0"/>
              <a:t>: o sol e a lua (</a:t>
            </a:r>
            <a:r>
              <a:rPr lang="pt-BR" sz="2400" b="1" dirty="0" err="1" smtClean="0"/>
              <a:t>Marduk</a:t>
            </a:r>
            <a:r>
              <a:rPr lang="pt-BR" sz="2400" b="1" dirty="0" smtClean="0"/>
              <a:t>)</a:t>
            </a:r>
          </a:p>
          <a:p>
            <a:r>
              <a:rPr lang="pt-BR" sz="2400" dirty="0" smtClean="0"/>
              <a:t>5º dia: </a:t>
            </a:r>
            <a:r>
              <a:rPr lang="pt-BR" sz="2400" b="1" dirty="0"/>
              <a:t>os monstros marinhos e toda a multidão de seres </a:t>
            </a:r>
            <a:r>
              <a:rPr lang="pt-BR" sz="2400" b="1" dirty="0" smtClean="0"/>
              <a:t>vivos </a:t>
            </a:r>
            <a:r>
              <a:rPr lang="pt-BR" sz="2400" dirty="0" smtClean="0"/>
              <a:t>segundo </a:t>
            </a:r>
            <a:r>
              <a:rPr lang="pt-BR" sz="2400" dirty="0"/>
              <a:t>a sua espécie, e todas </a:t>
            </a:r>
            <a:r>
              <a:rPr lang="pt-BR" sz="2400" b="1" dirty="0"/>
              <a:t>as aves segundo a sua </a:t>
            </a:r>
            <a:r>
              <a:rPr lang="pt-BR" sz="2400" b="1" dirty="0" smtClean="0"/>
              <a:t>espécie...</a:t>
            </a:r>
            <a:r>
              <a:rPr lang="pt-BR" sz="2400" dirty="0"/>
              <a:t> Frutificai </a:t>
            </a:r>
            <a:r>
              <a:rPr lang="pt-BR" sz="2400" dirty="0" smtClean="0"/>
              <a:t>e multiplicai-vos.</a:t>
            </a:r>
            <a:endParaRPr lang="pt-BR" sz="2400" b="1" dirty="0" smtClean="0"/>
          </a:p>
          <a:p>
            <a:r>
              <a:rPr lang="pt-BR" sz="2400" b="1" dirty="0" smtClean="0">
                <a:solidFill>
                  <a:srgbClr val="0070C0"/>
                </a:solidFill>
              </a:rPr>
              <a:t>6º dia: </a:t>
            </a:r>
            <a:r>
              <a:rPr lang="pt-BR" sz="2400" b="1" dirty="0">
                <a:solidFill>
                  <a:srgbClr val="0070C0"/>
                </a:solidFill>
              </a:rPr>
              <a:t>os animais </a:t>
            </a:r>
            <a:r>
              <a:rPr lang="pt-BR" sz="2400" dirty="0"/>
              <a:t>selvagens </a:t>
            </a:r>
            <a:r>
              <a:rPr lang="pt-BR" sz="2400" dirty="0" smtClean="0"/>
              <a:t>e domésticos</a:t>
            </a:r>
            <a:r>
              <a:rPr lang="pt-BR" sz="2400" b="1" dirty="0" smtClean="0"/>
              <a:t> </a:t>
            </a:r>
            <a:r>
              <a:rPr lang="pt-BR" sz="2400" dirty="0" smtClean="0"/>
              <a:t>segundo </a:t>
            </a:r>
            <a:r>
              <a:rPr lang="pt-BR" sz="2400" dirty="0"/>
              <a:t>a sua </a:t>
            </a:r>
            <a:r>
              <a:rPr lang="pt-BR" sz="2400" dirty="0" smtClean="0"/>
              <a:t>espécie</a:t>
            </a:r>
            <a:r>
              <a:rPr lang="pt-BR" sz="2400" dirty="0"/>
              <a:t> </a:t>
            </a:r>
            <a:r>
              <a:rPr lang="pt-BR" sz="2400" dirty="0" smtClean="0"/>
              <a:t>e </a:t>
            </a:r>
            <a:r>
              <a:rPr lang="pt-BR" sz="2400" b="1" dirty="0" smtClean="0">
                <a:solidFill>
                  <a:schemeClr val="bg1"/>
                </a:solidFill>
              </a:rPr>
              <a:t>o homem e a mulher, </a:t>
            </a:r>
            <a:r>
              <a:rPr lang="pt-BR" sz="2400" dirty="0" smtClean="0"/>
              <a:t>segundo a imagem e semelhança de Deus.</a:t>
            </a:r>
          </a:p>
          <a:p>
            <a:r>
              <a:rPr lang="pt-BR" sz="2400" dirty="0" smtClean="0"/>
              <a:t>7º dia: o descanso de Deus</a:t>
            </a:r>
          </a:p>
          <a:p>
            <a:r>
              <a:rPr lang="pt-BR" sz="2400" dirty="0" smtClean="0"/>
              <a:t>8º dia: A eternidade, além da lei do tempo e o espaço, a escatologia. </a:t>
            </a:r>
            <a:r>
              <a:rPr lang="pt-BR" sz="2400" b="1" dirty="0" smtClean="0">
                <a:solidFill>
                  <a:srgbClr val="0070C0"/>
                </a:solidFill>
              </a:rPr>
              <a:t>(</a:t>
            </a:r>
            <a:r>
              <a:rPr lang="pt-BR" sz="2000" b="1" dirty="0" smtClean="0">
                <a:solidFill>
                  <a:srgbClr val="0070C0"/>
                </a:solidFill>
              </a:rPr>
              <a:t>A oitava- domingo da Páscoa</a:t>
            </a:r>
            <a:r>
              <a:rPr lang="pt-BR" sz="2000" dirty="0" smtClean="0"/>
              <a:t>)</a:t>
            </a:r>
            <a:endParaRPr lang="pt-BR" sz="2400" dirty="0"/>
          </a:p>
        </p:txBody>
      </p:sp>
      <p:pic>
        <p:nvPicPr>
          <p:cNvPr id="3078" name="Picture 6" descr="http://www.gestaoeducacional.com.br/wp-content/uploads/2017/05/como-ler-partit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86" y="3216918"/>
            <a:ext cx="4659422" cy="181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5148625"/>
            <a:ext cx="579054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8 obras, repartida em maneira simétrica: </a:t>
            </a:r>
          </a:p>
          <a:p>
            <a:r>
              <a:rPr lang="pt-BR" sz="2000" b="1" dirty="0" smtClean="0"/>
              <a:t>há 2 delas no 3º  e no 6º dia.</a:t>
            </a:r>
            <a:endParaRPr lang="pt-BR" sz="2000" b="1" dirty="0"/>
          </a:p>
        </p:txBody>
      </p:sp>
      <p:sp>
        <p:nvSpPr>
          <p:cNvPr id="3" name="Seta para a direita 2"/>
          <p:cNvSpPr/>
          <p:nvPr/>
        </p:nvSpPr>
        <p:spPr>
          <a:xfrm flipH="1">
            <a:off x="5625329" y="6598049"/>
            <a:ext cx="673768" cy="300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0" y="5906778"/>
            <a:ext cx="5790545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8º dia: A </a:t>
            </a:r>
            <a:r>
              <a:rPr lang="pt-BR" dirty="0"/>
              <a:t>cidade não necessita de sol nem de lua para iluminar, porque a glória de Deus a ilumina, e a sua luz é o Cordeiro</a:t>
            </a:r>
            <a:r>
              <a:rPr lang="pt-BR" dirty="0" smtClean="0"/>
              <a:t>.(</a:t>
            </a:r>
            <a:r>
              <a:rPr lang="pt-BR" dirty="0" err="1" smtClean="0"/>
              <a:t>Apoc</a:t>
            </a:r>
            <a:r>
              <a:rPr lang="pt-BR" dirty="0" smtClean="0"/>
              <a:t> 21,23)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9958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0638" y="790830"/>
            <a:ext cx="11868230" cy="5918885"/>
          </a:xfrm>
        </p:spPr>
        <p:txBody>
          <a:bodyPr>
            <a:noAutofit/>
          </a:bodyPr>
          <a:lstStyle/>
          <a:p>
            <a:r>
              <a:rPr lang="pt-BR" b="1" dirty="0" smtClean="0"/>
              <a:t>Contexto: </a:t>
            </a:r>
            <a:r>
              <a:rPr lang="pt-BR" dirty="0" smtClean="0"/>
              <a:t>Israel na Terra Prometida (</a:t>
            </a:r>
            <a:r>
              <a:rPr lang="pt-BR" b="1" dirty="0" smtClean="0"/>
              <a:t>terra, casa, nação e trabalho e uma Lei</a:t>
            </a:r>
            <a:r>
              <a:rPr lang="pt-BR" dirty="0" smtClean="0"/>
              <a:t>) (contexto: Situação </a:t>
            </a:r>
            <a:r>
              <a:rPr lang="pt-BR" dirty="0"/>
              <a:t>do </a:t>
            </a:r>
            <a:r>
              <a:rPr lang="pt-BR" dirty="0" smtClean="0"/>
              <a:t>Norte - </a:t>
            </a:r>
            <a:r>
              <a:rPr lang="pt-BR" b="1" dirty="0" err="1" smtClean="0"/>
              <a:t>Dt</a:t>
            </a:r>
            <a:r>
              <a:rPr lang="pt-BR" b="1" dirty="0" smtClean="0"/>
              <a:t> </a:t>
            </a:r>
            <a:r>
              <a:rPr lang="pt-BR" b="1" dirty="0"/>
              <a:t>28,1-7; 31,20-21 </a:t>
            </a:r>
            <a:r>
              <a:rPr lang="pt-BR" dirty="0" smtClean="0"/>
              <a:t>)</a:t>
            </a:r>
          </a:p>
          <a:p>
            <a:r>
              <a:rPr lang="pt-BR" b="1" dirty="0" smtClean="0"/>
              <a:t>A Terra: </a:t>
            </a:r>
            <a:r>
              <a:rPr lang="pt-BR" dirty="0"/>
              <a:t>Reconhecimento do dom </a:t>
            </a:r>
            <a:r>
              <a:rPr lang="pt-BR" dirty="0" smtClean="0"/>
              <a:t>gratuito de Deus, onde corre leite e mel</a:t>
            </a:r>
          </a:p>
          <a:p>
            <a:r>
              <a:rPr lang="pt-BR" b="1" dirty="0" smtClean="0"/>
              <a:t>Os 4 rios </a:t>
            </a:r>
            <a:r>
              <a:rPr lang="pt-BR" dirty="0" smtClean="0"/>
              <a:t>como 4 braços do mesmo rio: </a:t>
            </a:r>
            <a:r>
              <a:rPr lang="pt-BR" dirty="0"/>
              <a:t>o Tigre, o Eufrates, o </a:t>
            </a:r>
            <a:r>
              <a:rPr lang="pt-BR" dirty="0" err="1"/>
              <a:t>Gehon</a:t>
            </a:r>
            <a:r>
              <a:rPr lang="pt-BR" dirty="0"/>
              <a:t> e o </a:t>
            </a:r>
            <a:r>
              <a:rPr lang="pt-BR" dirty="0" err="1"/>
              <a:t>Phison</a:t>
            </a:r>
            <a:r>
              <a:rPr lang="pt-BR" dirty="0"/>
              <a:t>. </a:t>
            </a:r>
            <a:endParaRPr lang="pt-BR" dirty="0" smtClean="0"/>
          </a:p>
          <a:p>
            <a:r>
              <a:rPr lang="pt-BR" dirty="0"/>
              <a:t>Israel é responsável para conservar e cultivar o que recebeu de graça</a:t>
            </a:r>
            <a:r>
              <a:rPr lang="pt-BR" dirty="0" smtClean="0"/>
              <a:t>;</a:t>
            </a:r>
          </a:p>
          <a:p>
            <a:r>
              <a:rPr lang="pt-BR" b="1" dirty="0" smtClean="0"/>
              <a:t>Dar o nome </a:t>
            </a:r>
            <a:r>
              <a:rPr lang="pt-BR" dirty="0" smtClean="0"/>
              <a:t>= assumir a </a:t>
            </a:r>
            <a:r>
              <a:rPr lang="pt-BR" dirty="0" smtClean="0"/>
              <a:t>responsabilidade </a:t>
            </a:r>
            <a:r>
              <a:rPr lang="pt-BR" dirty="0" smtClean="0">
                <a:solidFill>
                  <a:srgbClr val="0033CC"/>
                </a:solidFill>
              </a:rPr>
              <a:t>(NT: José e Zacarias)</a:t>
            </a:r>
            <a:endParaRPr lang="pt-BR" dirty="0">
              <a:solidFill>
                <a:srgbClr val="0033CC"/>
              </a:solidFill>
            </a:endParaRPr>
          </a:p>
          <a:p>
            <a:r>
              <a:rPr lang="pt-BR" dirty="0" smtClean="0"/>
              <a:t>Tem tudo, mas também </a:t>
            </a:r>
            <a:r>
              <a:rPr lang="pt-BR" b="1" dirty="0" smtClean="0"/>
              <a:t>tem </a:t>
            </a:r>
            <a:r>
              <a:rPr lang="pt-BR" b="1" dirty="0" smtClean="0">
                <a:solidFill>
                  <a:srgbClr val="FF0000"/>
                </a:solidFill>
              </a:rPr>
              <a:t>uma lei</a:t>
            </a:r>
            <a:r>
              <a:rPr lang="pt-BR" dirty="0" smtClean="0">
                <a:solidFill>
                  <a:srgbClr val="FF0000"/>
                </a:solidFill>
              </a:rPr>
              <a:t>: </a:t>
            </a:r>
            <a:r>
              <a:rPr lang="pt-BR" dirty="0" smtClean="0"/>
              <a:t>deve obedecer a voz de Deus e não ir atrás de outros deuses... (</a:t>
            </a:r>
            <a:r>
              <a:rPr lang="pt-BR" dirty="0" err="1" smtClean="0"/>
              <a:t>Js</a:t>
            </a:r>
            <a:r>
              <a:rPr lang="pt-BR" dirty="0" smtClean="0"/>
              <a:t> 23 e 24)</a:t>
            </a:r>
            <a:r>
              <a:rPr lang="pt-BR" dirty="0"/>
              <a:t> </a:t>
            </a:r>
            <a:r>
              <a:rPr lang="pt-BR" b="1" dirty="0" smtClean="0">
                <a:solidFill>
                  <a:srgbClr val="FF0000"/>
                </a:solidFill>
              </a:rPr>
              <a:t>Comer da árvore da vida e não comer </a:t>
            </a:r>
            <a:r>
              <a:rPr lang="pt-BR" b="1" dirty="0">
                <a:solidFill>
                  <a:srgbClr val="FF0000"/>
                </a:solidFill>
              </a:rPr>
              <a:t>da árvore da </a:t>
            </a:r>
            <a:r>
              <a:rPr lang="pt-BR" b="1" dirty="0" smtClean="0">
                <a:solidFill>
                  <a:srgbClr val="FF0000"/>
                </a:solidFill>
              </a:rPr>
              <a:t>ciência</a:t>
            </a:r>
            <a:r>
              <a:rPr lang="pt-BR" b="1" dirty="0">
                <a:solidFill>
                  <a:srgbClr val="FF0000"/>
                </a:solidFill>
              </a:rPr>
              <a:t>!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dirty="0" smtClean="0"/>
              <a:t>A criação do homem e mulher: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 smtClean="0"/>
              <a:t>homem </a:t>
            </a:r>
            <a:r>
              <a:rPr lang="pt-BR" dirty="0"/>
              <a:t>e </a:t>
            </a:r>
            <a:r>
              <a:rPr lang="pt-BR" dirty="0" smtClean="0"/>
              <a:t>mulher</a:t>
            </a:r>
          </a:p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Adão (homem) Adama (Terra). 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0638" y="98854"/>
            <a:ext cx="10812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err="1" smtClean="0">
                <a:solidFill>
                  <a:srgbClr val="FF0000"/>
                </a:solidFill>
              </a:rPr>
              <a:t>Gn</a:t>
            </a:r>
            <a:r>
              <a:rPr lang="pt-BR" sz="4000" b="1" dirty="0" smtClean="0">
                <a:solidFill>
                  <a:srgbClr val="FF0000"/>
                </a:solidFill>
              </a:rPr>
              <a:t> 2 A criação segundo </a:t>
            </a:r>
            <a:r>
              <a:rPr lang="pt-BR" sz="4000" b="1" dirty="0" err="1" smtClean="0">
                <a:solidFill>
                  <a:srgbClr val="FF0000"/>
                </a:solidFill>
              </a:rPr>
              <a:t>Yahwista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2" name="AutoShape 2" descr="Homilia | A Anunciação a São José (4.º Domingo do Advento) 640: 18/12/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2000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1621</Words>
  <Application>Microsoft Office PowerPoint</Application>
  <PresentationFormat>Widescreen</PresentationFormat>
  <Paragraphs>123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Kartika</vt:lpstr>
      <vt:lpstr>Tema do Office</vt:lpstr>
      <vt:lpstr>GÊNESIS 1-11</vt:lpstr>
      <vt:lpstr>A TERRA PROMETIDA</vt:lpstr>
      <vt:lpstr>Apresentação do PowerPoint</vt:lpstr>
      <vt:lpstr>ESTURUTA DE Gn 1-11</vt:lpstr>
      <vt:lpstr>Gênesis 1 (P)</vt:lpstr>
      <vt:lpstr> O sopro e o som primordial (Gen.1)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proliferação do pecado Gn 4 -11</vt:lpstr>
      <vt:lpstr>“...onde o pecado abundou,  superabundou a graça” Rm 5,20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Lenovo</dc:creator>
  <cp:lastModifiedBy>Lenovo</cp:lastModifiedBy>
  <cp:revision>36</cp:revision>
  <dcterms:created xsi:type="dcterms:W3CDTF">2024-06-27T17:03:56Z</dcterms:created>
  <dcterms:modified xsi:type="dcterms:W3CDTF">2025-03-25T00:47:36Z</dcterms:modified>
</cp:coreProperties>
</file>